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Lato" panose="020B0604020202020204" charset="0"/>
      <p:regular r:id="rId22"/>
      <p:bold r:id="rId23"/>
      <p:italic r:id="rId24"/>
      <p:boldItalic r:id="rId25"/>
    </p:embeddedFont>
    <p:embeddedFont>
      <p:font typeface="Montserrat"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yourself Tyler Adam Martinez</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6fc92c8514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6fc92c851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595959"/>
                </a:solidFill>
              </a:rPr>
              <a:t>Make note that  Raspberry PI is NOT the only SBC on the planet. .i.e Lattepanda, tinker board (ASUS),  Jetson (NVIDIA), etc.</a:t>
            </a:r>
            <a:endParaRPr sz="1800">
              <a:solidFill>
                <a:srgbClr val="595959"/>
              </a:solidFill>
            </a:endParaRPr>
          </a:p>
          <a:p>
            <a:pPr marL="0" lvl="0" indent="0" algn="l" rtl="0">
              <a:lnSpc>
                <a:spcPct val="115000"/>
              </a:lnSpc>
              <a:spcBef>
                <a:spcPts val="1600"/>
              </a:spcBef>
              <a:spcAft>
                <a:spcPts val="1600"/>
              </a:spcAft>
              <a:buNone/>
            </a:pPr>
            <a:r>
              <a:rPr lang="en" sz="1800">
                <a:solidFill>
                  <a:srgbClr val="595959"/>
                </a:solidFill>
              </a:rPr>
              <a:t>Does the board have a microcontroller as well? // Another good question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6fc92c8514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6fc92c8514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595959"/>
                </a:solidFill>
              </a:rPr>
              <a:t>Controlling motors, reading voltages (ADC), turning on/off lights, etc.</a:t>
            </a:r>
            <a:endParaRPr sz="1800">
              <a:solidFill>
                <a:srgbClr val="595959"/>
              </a:solidFill>
            </a:endParaRPr>
          </a:p>
          <a:p>
            <a:pPr marL="0" lvl="0" indent="0" algn="l" rtl="0">
              <a:lnSpc>
                <a:spcPct val="115000"/>
              </a:lnSpc>
              <a:spcBef>
                <a:spcPts val="1600"/>
              </a:spcBef>
              <a:spcAft>
                <a:spcPts val="0"/>
              </a:spcAft>
              <a:buNone/>
            </a:pPr>
            <a:r>
              <a:rPr lang="en" sz="1800">
                <a:solidFill>
                  <a:srgbClr val="595959"/>
                </a:solidFill>
              </a:rPr>
              <a:t>Programming interface // talk about arduino IDE</a:t>
            </a:r>
            <a:endParaRPr sz="1800">
              <a:solidFill>
                <a:srgbClr val="595959"/>
              </a:solidFill>
            </a:endParaRPr>
          </a:p>
          <a:p>
            <a:pPr marL="0" lvl="0" indent="0" algn="l" rtl="0">
              <a:lnSpc>
                <a:spcPct val="115000"/>
              </a:lnSpc>
              <a:spcBef>
                <a:spcPts val="1600"/>
              </a:spcBef>
              <a:spcAft>
                <a:spcPts val="0"/>
              </a:spcAft>
              <a:buNone/>
            </a:pPr>
            <a:r>
              <a:rPr lang="en" sz="1800">
                <a:solidFill>
                  <a:srgbClr val="595959"/>
                </a:solidFill>
              </a:rPr>
              <a:t>Shields //Accessories connections. </a:t>
            </a:r>
            <a:endParaRPr sz="1800">
              <a:solidFill>
                <a:srgbClr val="595959"/>
              </a:solidFill>
            </a:endParaRPr>
          </a:p>
          <a:p>
            <a:pPr marL="0" lvl="0" indent="0" algn="l" rtl="0">
              <a:lnSpc>
                <a:spcPct val="115000"/>
              </a:lnSpc>
              <a:spcBef>
                <a:spcPts val="1600"/>
              </a:spcBef>
              <a:spcAft>
                <a:spcPts val="0"/>
              </a:spcAft>
              <a:buNone/>
            </a:pPr>
            <a:r>
              <a:rPr lang="en" sz="1800">
                <a:solidFill>
                  <a:srgbClr val="595959"/>
                </a:solidFill>
              </a:rPr>
              <a:t>Talk about the differences between SBC and mircocontroller and why you use one or the other. </a:t>
            </a: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spcBef>
                <a:spcPts val="160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3ea03e7f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3ea03e7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3ea03e7f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3ea03e7f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Serial is technically slower, but requires less connections, which means less chance for failure.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78e2b7536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78e2b7536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fc92c8514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fc92c8514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UART: Universal Asynchronous Receive Transmit </a:t>
            </a:r>
            <a:endParaRPr/>
          </a:p>
          <a:p>
            <a:pPr marL="0" lvl="0" indent="0" algn="l" rtl="0">
              <a:spcBef>
                <a:spcPts val="0"/>
              </a:spcBef>
              <a:spcAft>
                <a:spcPts val="0"/>
              </a:spcAft>
              <a:buNone/>
            </a:pPr>
            <a:endParaRPr/>
          </a:p>
          <a:p>
            <a:pPr marL="0" lvl="0" indent="0" algn="l" rtl="0">
              <a:spcBef>
                <a:spcPts val="0"/>
              </a:spcBef>
              <a:spcAft>
                <a:spcPts val="0"/>
              </a:spcAft>
              <a:buNone/>
            </a:pPr>
            <a:r>
              <a:rPr lang="en"/>
              <a:t>All three of those this must be in common with the two communicating devices in order for UART to send correct Data. </a:t>
            </a:r>
            <a:endParaRPr/>
          </a:p>
          <a:p>
            <a:pPr marL="0" lvl="0" indent="0" algn="l" rtl="0">
              <a:spcBef>
                <a:spcPts val="0"/>
              </a:spcBef>
              <a:spcAft>
                <a:spcPts val="0"/>
              </a:spcAft>
              <a:buNone/>
            </a:pPr>
            <a:endParaRPr/>
          </a:p>
          <a:p>
            <a:pPr marL="0" lvl="0" indent="0" algn="l" rtl="0">
              <a:spcBef>
                <a:spcPts val="0"/>
              </a:spcBef>
              <a:spcAft>
                <a:spcPts val="0"/>
              </a:spcAft>
              <a:buNone/>
            </a:pPr>
            <a:r>
              <a:rPr lang="en"/>
              <a:t>MOST common baud rate </a:t>
            </a:r>
            <a:endParaRPr/>
          </a:p>
          <a:p>
            <a:pPr marL="0" lvl="0" indent="0" algn="l" rtl="0">
              <a:spcBef>
                <a:spcPts val="0"/>
              </a:spcBef>
              <a:spcAft>
                <a:spcPts val="0"/>
              </a:spcAft>
              <a:buNone/>
            </a:pPr>
            <a:r>
              <a:rPr lang="en"/>
              <a:t>9600 for arduino</a:t>
            </a:r>
            <a:endParaRPr/>
          </a:p>
          <a:p>
            <a:pPr marL="0" lvl="0" indent="0" algn="l" rtl="0">
              <a:spcBef>
                <a:spcPts val="0"/>
              </a:spcBef>
              <a:spcAft>
                <a:spcPts val="0"/>
              </a:spcAft>
              <a:buNone/>
            </a:pPr>
            <a:r>
              <a:rPr lang="en"/>
              <a:t>115200 for the raspberry pi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3d2048d4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3d2048d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4.7k ohms (typically)</a:t>
            </a:r>
            <a:endParaRPr/>
          </a:p>
          <a:p>
            <a:pPr marL="0" lvl="0" indent="0" algn="l" rtl="0">
              <a:spcBef>
                <a:spcPts val="0"/>
              </a:spcBef>
              <a:spcAft>
                <a:spcPts val="0"/>
              </a:spcAft>
              <a:buNone/>
            </a:pPr>
            <a:endParaRPr/>
          </a:p>
          <a:p>
            <a:pPr marL="0" lvl="0" indent="0" algn="l" rtl="0">
              <a:spcBef>
                <a:spcPts val="0"/>
              </a:spcBef>
              <a:spcAft>
                <a:spcPts val="0"/>
              </a:spcAft>
              <a:buNone/>
            </a:pPr>
            <a:r>
              <a:rPr lang="en"/>
              <a:t>Inter-Integrated Circuit  also know as 2 wire communication</a:t>
            </a:r>
            <a:endParaRPr/>
          </a:p>
          <a:p>
            <a:pPr marL="0" lvl="0" indent="0" algn="l" rtl="0">
              <a:spcBef>
                <a:spcPts val="0"/>
              </a:spcBef>
              <a:spcAft>
                <a:spcPts val="0"/>
              </a:spcAft>
              <a:buNone/>
            </a:pPr>
            <a:endParaRPr/>
          </a:p>
          <a:p>
            <a:pPr marL="0" lvl="0" indent="0" algn="l" rtl="0">
              <a:spcBef>
                <a:spcPts val="0"/>
              </a:spcBef>
              <a:spcAft>
                <a:spcPts val="0"/>
              </a:spcAft>
              <a:buNone/>
            </a:pPr>
            <a:r>
              <a:rPr lang="en"/>
              <a:t>1 master for 112 Slave devices </a:t>
            </a:r>
            <a:endParaRPr/>
          </a:p>
          <a:p>
            <a:pPr marL="0" lvl="0" indent="0" algn="l" rtl="0">
              <a:spcBef>
                <a:spcPts val="0"/>
              </a:spcBef>
              <a:spcAft>
                <a:spcPts val="0"/>
              </a:spcAft>
              <a:buNone/>
            </a:pPr>
            <a:endParaRPr/>
          </a:p>
          <a:p>
            <a:pPr marL="0" lvl="0" indent="0" algn="l" rtl="0">
              <a:spcBef>
                <a:spcPts val="0"/>
              </a:spcBef>
              <a:spcAft>
                <a:spcPts val="0"/>
              </a:spcAft>
              <a:buNone/>
            </a:pPr>
            <a:r>
              <a:rPr lang="en"/>
              <a:t>#include &lt;wire.h&gt;   for arduino IDE </a:t>
            </a:r>
            <a:endParaRPr/>
          </a:p>
          <a:p>
            <a:pPr marL="0" lvl="0" indent="0" algn="l" rtl="0">
              <a:spcBef>
                <a:spcPts val="0"/>
              </a:spcBef>
              <a:spcAft>
                <a:spcPts val="0"/>
              </a:spcAft>
              <a:buNone/>
            </a:pPr>
            <a:endParaRPr/>
          </a:p>
          <a:p>
            <a:pPr marL="0" lvl="0" indent="0" algn="l" rtl="0">
              <a:spcBef>
                <a:spcPts val="0"/>
              </a:spcBef>
              <a:spcAft>
                <a:spcPts val="0"/>
              </a:spcAft>
              <a:buNone/>
            </a:pPr>
            <a:r>
              <a:rPr lang="en"/>
              <a:t>The slave device address is located in the Datasheet .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3d2048d4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3d2048d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Serial Protocol Interface </a:t>
            </a:r>
            <a:endParaRPr/>
          </a:p>
          <a:p>
            <a:pPr marL="0" lvl="0" indent="0" algn="l" rtl="0">
              <a:spcBef>
                <a:spcPts val="0"/>
              </a:spcBef>
              <a:spcAft>
                <a:spcPts val="0"/>
              </a:spcAft>
              <a:buNone/>
            </a:pPr>
            <a:endParaRPr/>
          </a:p>
          <a:p>
            <a:pPr marL="0" lvl="0" indent="0" algn="l" rtl="0">
              <a:spcBef>
                <a:spcPts val="0"/>
              </a:spcBef>
              <a:spcAft>
                <a:spcPts val="0"/>
              </a:spcAft>
              <a:buNone/>
            </a:pPr>
            <a:r>
              <a:rPr lang="en"/>
              <a:t>MOSI - (Master Output Slave Input)</a:t>
            </a:r>
            <a:endParaRPr/>
          </a:p>
          <a:p>
            <a:pPr marL="0" lvl="0" indent="0" algn="l" rtl="0">
              <a:spcBef>
                <a:spcPts val="0"/>
              </a:spcBef>
              <a:spcAft>
                <a:spcPts val="0"/>
              </a:spcAft>
              <a:buNone/>
            </a:pPr>
            <a:r>
              <a:rPr lang="en"/>
              <a:t>MISO - (Master Input Slave Output)</a:t>
            </a:r>
            <a:endParaRPr/>
          </a:p>
          <a:p>
            <a:pPr marL="0" lvl="0" indent="0" algn="l" rtl="0">
              <a:spcBef>
                <a:spcPts val="0"/>
              </a:spcBef>
              <a:spcAft>
                <a:spcPts val="0"/>
              </a:spcAft>
              <a:buNone/>
            </a:pPr>
            <a:endParaRPr/>
          </a:p>
          <a:p>
            <a:pPr marL="0" lvl="0" indent="0" algn="l" rtl="0">
              <a:spcBef>
                <a:spcPts val="0"/>
              </a:spcBef>
              <a:spcAft>
                <a:spcPts val="0"/>
              </a:spcAft>
              <a:buNone/>
            </a:pPr>
            <a:r>
              <a:rPr lang="en"/>
              <a:t>SS0 - Chip select wire</a:t>
            </a:r>
            <a:endParaRPr/>
          </a:p>
          <a:p>
            <a:pPr marL="0" lvl="0" indent="0" algn="l" rtl="0">
              <a:spcBef>
                <a:spcPts val="0"/>
              </a:spcBef>
              <a:spcAft>
                <a:spcPts val="0"/>
              </a:spcAft>
              <a:buNone/>
            </a:pPr>
            <a:r>
              <a:rPr lang="en"/>
              <a:t>The master must have the number of ss for the number of SPI Slave device or it will not interface.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#include &lt;SPI.h&gt; for Arduino IDE </a:t>
            </a:r>
            <a:endParaRPr/>
          </a:p>
          <a:p>
            <a:pPr marL="0" lvl="0" indent="0" algn="l" rtl="0">
              <a:spcBef>
                <a:spcPts val="0"/>
              </a:spcBef>
              <a:spcAft>
                <a:spcPts val="0"/>
              </a:spcAft>
              <a:buNone/>
            </a:pPr>
            <a:endParaRPr/>
          </a:p>
          <a:p>
            <a:pPr marL="0" lvl="0" indent="0" algn="l" rtl="0">
              <a:spcBef>
                <a:spcPts val="0"/>
              </a:spcBef>
              <a:spcAft>
                <a:spcPts val="0"/>
              </a:spcAft>
              <a:buNone/>
            </a:pPr>
            <a:r>
              <a:rPr lang="en"/>
              <a:t>Remember common ground. </a:t>
            </a:r>
            <a:endParaRPr/>
          </a:p>
          <a:p>
            <a:pPr marL="0" lvl="0" indent="0" algn="l" rtl="0">
              <a:spcBef>
                <a:spcPts val="0"/>
              </a:spcBef>
              <a:spcAft>
                <a:spcPts val="0"/>
              </a:spcAft>
              <a:buNone/>
            </a:pPr>
            <a:endParaRPr/>
          </a:p>
          <a:p>
            <a:pPr marL="0" lvl="0" indent="0" algn="l" rtl="0">
              <a:spcBef>
                <a:spcPts val="0"/>
              </a:spcBef>
              <a:spcAft>
                <a:spcPts val="0"/>
              </a:spcAft>
              <a:buNone/>
            </a:pPr>
            <a:r>
              <a:rPr lang="en"/>
              <a:t>Low power and fast clock speed/ transmission lines.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3ea03e7f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3ea03e7f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000000"/>
              </a:buClr>
              <a:buSzPts val="1300"/>
              <a:buFont typeface="Lato"/>
              <a:buChar char="●"/>
            </a:pPr>
            <a:r>
              <a:rPr lang="en" sz="1300">
                <a:latin typeface="Lato"/>
                <a:ea typeface="Lato"/>
                <a:cs typeface="Lato"/>
                <a:sym typeface="Lato"/>
              </a:rPr>
              <a:t>usually requires a four digit pin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73fac8f2d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73fac8f2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fc92c8514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fc92c851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595959"/>
                </a:solidFill>
              </a:rPr>
              <a:t>LIPO battery are used for rechargeable and cost effective</a:t>
            </a:r>
            <a:endParaRPr sz="1800">
              <a:solidFill>
                <a:srgbClr val="595959"/>
              </a:solidFill>
            </a:endParaRPr>
          </a:p>
          <a:p>
            <a:pPr marL="0" lvl="0" indent="0" algn="l" rtl="0">
              <a:lnSpc>
                <a:spcPct val="115000"/>
              </a:lnSpc>
              <a:spcBef>
                <a:spcPts val="1600"/>
              </a:spcBef>
              <a:spcAft>
                <a:spcPts val="0"/>
              </a:spcAft>
              <a:buNone/>
            </a:pPr>
            <a:r>
              <a:rPr lang="en" sz="1800">
                <a:solidFill>
                  <a:srgbClr val="595959"/>
                </a:solidFill>
              </a:rPr>
              <a:t>The Board uses two batteries to power all the Motors, Drivers, ADC, Ultrasound Sensors, Arduino Mega, and the Raspberry PI 3 </a:t>
            </a:r>
            <a:endParaRPr sz="1800">
              <a:solidFill>
                <a:srgbClr val="595959"/>
              </a:solidFill>
            </a:endParaRPr>
          </a:p>
          <a:p>
            <a:pPr marL="0" lvl="0" indent="0" algn="l" rtl="0">
              <a:lnSpc>
                <a:spcPct val="115000"/>
              </a:lnSpc>
              <a:spcBef>
                <a:spcPts val="1600"/>
              </a:spcBef>
              <a:spcAft>
                <a:spcPts val="0"/>
              </a:spcAft>
              <a:buNone/>
            </a:pPr>
            <a:endParaRPr sz="1300">
              <a:solidFill>
                <a:schemeClr val="lt1"/>
              </a:solidFill>
              <a:latin typeface="Lato"/>
              <a:ea typeface="Lato"/>
              <a:cs typeface="Lato"/>
              <a:sym typeface="Lato"/>
            </a:endParaRPr>
          </a:p>
          <a:p>
            <a:pPr marL="0" lvl="0" indent="0" algn="l" rtl="0">
              <a:lnSpc>
                <a:spcPct val="115000"/>
              </a:lnSpc>
              <a:spcBef>
                <a:spcPts val="1600"/>
              </a:spcBef>
              <a:spcAft>
                <a:spcPts val="1600"/>
              </a:spcAft>
              <a:buNone/>
            </a:pPr>
            <a:endParaRPr sz="1800">
              <a:solidFill>
                <a:srgbClr val="595959"/>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fc92c8514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fc92c851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Draw schematic out on the whiteboard and talk about the advantages and disadvantages of each.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Please note that the bidirectional logic converter is for low level power conversion </a:t>
            </a:r>
            <a:endParaRPr sz="18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fc92c8514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fc92c8514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6fc92c8514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6fc92c851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6fc92c8514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6fc92c8514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motor are very accurate and don’t like to spin if not told too. </a:t>
            </a:r>
            <a:endParaRPr/>
          </a:p>
          <a:p>
            <a:pPr marL="0" lvl="0" indent="0" algn="l" rtl="0">
              <a:spcBef>
                <a:spcPts val="0"/>
              </a:spcBef>
              <a:spcAft>
                <a:spcPts val="0"/>
              </a:spcAft>
              <a:buNone/>
            </a:pPr>
            <a:endParaRPr/>
          </a:p>
          <a:p>
            <a:pPr marL="0" lvl="0" indent="0" algn="l" rtl="0">
              <a:spcBef>
                <a:spcPts val="0"/>
              </a:spcBef>
              <a:spcAft>
                <a:spcPts val="0"/>
              </a:spcAft>
              <a:buNone/>
            </a:pPr>
            <a:r>
              <a:rPr lang="en"/>
              <a:t>Bipolar v. Unipolar </a:t>
            </a:r>
            <a:endParaRPr/>
          </a:p>
          <a:p>
            <a:pPr marL="0" lvl="0" indent="0" algn="l" rtl="0">
              <a:spcBef>
                <a:spcPts val="0"/>
              </a:spcBef>
              <a:spcAft>
                <a:spcPts val="0"/>
              </a:spcAft>
              <a:buNone/>
            </a:pPr>
            <a:r>
              <a:rPr lang="en"/>
              <a:t>bipolar has higher torque than Unipolar </a:t>
            </a:r>
            <a:endParaRPr/>
          </a:p>
          <a:p>
            <a:pPr marL="0" lvl="0" indent="0" algn="l" rtl="0">
              <a:spcBef>
                <a:spcPts val="0"/>
              </a:spcBef>
              <a:spcAft>
                <a:spcPts val="0"/>
              </a:spcAft>
              <a:buNone/>
            </a:pPr>
            <a:r>
              <a:rPr lang="en"/>
              <a:t>Unipolar is faster than the bipolar </a:t>
            </a:r>
            <a:endParaRPr/>
          </a:p>
          <a:p>
            <a:pPr marL="0" lvl="0" indent="0" algn="l" rtl="0">
              <a:spcBef>
                <a:spcPts val="0"/>
              </a:spcBef>
              <a:spcAft>
                <a:spcPts val="0"/>
              </a:spcAft>
              <a:buNone/>
            </a:pPr>
            <a:r>
              <a:rPr lang="en"/>
              <a:t>Unipolar Simpler control circuit that bipolar because unipolar does not require reverse voltage to spin in the other directions </a:t>
            </a:r>
            <a:endParaRPr/>
          </a:p>
          <a:p>
            <a:pPr marL="0" lvl="0" indent="0" algn="l" rtl="0">
              <a:spcBef>
                <a:spcPts val="0"/>
              </a:spcBef>
              <a:spcAft>
                <a:spcPts val="0"/>
              </a:spcAft>
              <a:buNone/>
            </a:pPr>
            <a:endParaRPr/>
          </a:p>
          <a:p>
            <a:pPr marL="0" lvl="0" indent="0" algn="l" rtl="0">
              <a:spcBef>
                <a:spcPts val="0"/>
              </a:spcBef>
              <a:spcAft>
                <a:spcPts val="0"/>
              </a:spcAft>
              <a:buNone/>
            </a:pPr>
            <a:r>
              <a:rPr lang="en"/>
              <a:t>Internally there are 3 different types of designs</a:t>
            </a:r>
            <a:endParaRPr/>
          </a:p>
          <a:p>
            <a:pPr marL="457200" lvl="0" indent="-298450" algn="l" rtl="0">
              <a:spcBef>
                <a:spcPts val="0"/>
              </a:spcBef>
              <a:spcAft>
                <a:spcPts val="0"/>
              </a:spcAft>
              <a:buSzPts val="1100"/>
              <a:buAutoNum type="arabicPeriod"/>
            </a:pPr>
            <a:r>
              <a:rPr lang="en"/>
              <a:t>Variable Reluctance Stepper</a:t>
            </a:r>
            <a:endParaRPr/>
          </a:p>
          <a:p>
            <a:pPr marL="457200" lvl="0" indent="-298450" algn="l" rtl="0">
              <a:spcBef>
                <a:spcPts val="0"/>
              </a:spcBef>
              <a:spcAft>
                <a:spcPts val="0"/>
              </a:spcAft>
              <a:buSzPts val="1100"/>
              <a:buAutoNum type="arabicPeriod"/>
            </a:pPr>
            <a:r>
              <a:rPr lang="en"/>
              <a:t>Permanent Magnet Stepper</a:t>
            </a:r>
            <a:endParaRPr/>
          </a:p>
          <a:p>
            <a:pPr marL="457200" lvl="0" indent="-298450" algn="l" rtl="0">
              <a:spcBef>
                <a:spcPts val="0"/>
              </a:spcBef>
              <a:spcAft>
                <a:spcPts val="0"/>
              </a:spcAft>
              <a:buSzPts val="1100"/>
              <a:buAutoNum type="arabicPeriod"/>
            </a:pPr>
            <a:r>
              <a:rPr lang="en"/>
              <a:t>Hybrid Stepper (This is the most common type) </a:t>
            </a:r>
            <a:endParaRPr/>
          </a:p>
          <a:p>
            <a:pPr marL="0" lvl="0" indent="0" algn="l" rtl="0">
              <a:spcBef>
                <a:spcPts val="0"/>
              </a:spcBef>
              <a:spcAft>
                <a:spcPts val="0"/>
              </a:spcAft>
              <a:buNone/>
            </a:pPr>
            <a:endParaRPr/>
          </a:p>
          <a:p>
            <a:pPr marL="0" lvl="0" indent="0" algn="l" rtl="0">
              <a:spcBef>
                <a:spcPts val="0"/>
              </a:spcBef>
              <a:spcAft>
                <a:spcPts val="0"/>
              </a:spcAft>
              <a:buNone/>
            </a:pPr>
            <a:r>
              <a:rPr lang="en"/>
              <a:t>Types of driving </a:t>
            </a:r>
            <a:endParaRPr/>
          </a:p>
          <a:p>
            <a:pPr marL="457200" lvl="0" indent="-298450" algn="l" rtl="0">
              <a:spcBef>
                <a:spcPts val="0"/>
              </a:spcBef>
              <a:spcAft>
                <a:spcPts val="0"/>
              </a:spcAft>
              <a:buSzPts val="1100"/>
              <a:buAutoNum type="arabicPeriod"/>
            </a:pPr>
            <a:r>
              <a:rPr lang="en"/>
              <a:t>Wave driving is where only one coil is active</a:t>
            </a:r>
            <a:endParaRPr/>
          </a:p>
          <a:p>
            <a:pPr marL="457200" lvl="0" indent="-298450" algn="l" rtl="0">
              <a:spcBef>
                <a:spcPts val="0"/>
              </a:spcBef>
              <a:spcAft>
                <a:spcPts val="0"/>
              </a:spcAft>
              <a:buSzPts val="1100"/>
              <a:buAutoNum type="arabicPeriod"/>
            </a:pPr>
            <a:r>
              <a:rPr lang="en"/>
              <a:t>Full step driving is where where both coils are active creates a higher torque</a:t>
            </a:r>
            <a:endParaRPr/>
          </a:p>
          <a:p>
            <a:pPr marL="457200" lvl="0" indent="-298450" algn="l" rtl="0">
              <a:spcBef>
                <a:spcPts val="0"/>
              </a:spcBef>
              <a:spcAft>
                <a:spcPts val="0"/>
              </a:spcAft>
              <a:buSzPts val="1100"/>
              <a:buAutoNum type="arabicPeriod"/>
            </a:pPr>
            <a:r>
              <a:rPr lang="en"/>
              <a:t>Half step driving is where is both of the above methods to double to step rotations per revolution</a:t>
            </a:r>
            <a:endParaRPr/>
          </a:p>
          <a:p>
            <a:pPr marL="0" lvl="0" indent="0" algn="l" rtl="0">
              <a:spcBef>
                <a:spcPts val="0"/>
              </a:spcBef>
              <a:spcAft>
                <a:spcPts val="0"/>
              </a:spcAft>
              <a:buNone/>
            </a:pPr>
            <a:endParaRPr/>
          </a:p>
          <a:p>
            <a:pPr marL="0" lvl="0" indent="0" algn="l" rtl="0">
              <a:spcBef>
                <a:spcPts val="0"/>
              </a:spcBef>
              <a:spcAft>
                <a:spcPts val="0"/>
              </a:spcAft>
              <a:buNone/>
            </a:pPr>
            <a:r>
              <a:rPr lang="en"/>
              <a:t>#include &lt;Stepper.h&gt; for adriuno</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6fc92c8514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6fc92c8514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controlled using 50Hz PWM </a:t>
            </a:r>
            <a:endParaRPr/>
          </a:p>
          <a:p>
            <a:pPr marL="0" lvl="0" indent="0" algn="l" rtl="0">
              <a:spcBef>
                <a:spcPts val="0"/>
              </a:spcBef>
              <a:spcAft>
                <a:spcPts val="0"/>
              </a:spcAft>
              <a:buNone/>
            </a:pPr>
            <a:r>
              <a:rPr lang="en"/>
              <a:t>Another common control frequency for the servo is 60Hz </a:t>
            </a:r>
            <a:endParaRPr/>
          </a:p>
          <a:p>
            <a:pPr marL="0" lvl="0" indent="0" algn="l" rtl="0">
              <a:spcBef>
                <a:spcPts val="0"/>
              </a:spcBef>
              <a:spcAft>
                <a:spcPts val="0"/>
              </a:spcAft>
              <a:buNone/>
            </a:pPr>
            <a:endParaRPr/>
          </a:p>
          <a:p>
            <a:pPr marL="0" lvl="0" indent="0" algn="l" rtl="0">
              <a:spcBef>
                <a:spcPts val="0"/>
              </a:spcBef>
              <a:spcAft>
                <a:spcPts val="0"/>
              </a:spcAft>
              <a:buNone/>
            </a:pPr>
            <a:r>
              <a:rPr lang="en"/>
              <a:t>#include &lt;Servo.h&gt; for ardiuno</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fc92c851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fc92c851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Beginning: </a:t>
            </a:r>
            <a:endParaRPr/>
          </a:p>
          <a:p>
            <a:pPr marL="0" lvl="0" indent="0" algn="l" rtl="0">
              <a:spcBef>
                <a:spcPts val="0"/>
              </a:spcBef>
              <a:spcAft>
                <a:spcPts val="0"/>
              </a:spcAft>
              <a:buNone/>
            </a:pPr>
            <a:r>
              <a:rPr lang="en"/>
              <a:t>Wire a  motor of their choosing (Servo, DC motor, or Stepper) with necessary drivers and control the output of the motor to spin at full speed for 2 seconds, then half speed 2 seconds, the off for 2 seconds. Then loop. </a:t>
            </a:r>
            <a:endParaRPr/>
          </a:p>
          <a:p>
            <a:pPr marL="0" lvl="0" indent="0" algn="l" rtl="0">
              <a:spcBef>
                <a:spcPts val="0"/>
              </a:spcBef>
              <a:spcAft>
                <a:spcPts val="0"/>
              </a:spcAft>
              <a:buNone/>
            </a:pPr>
            <a:endParaRPr/>
          </a:p>
          <a:p>
            <a:pPr marL="0" lvl="0" indent="0" algn="l" rtl="0">
              <a:spcBef>
                <a:spcPts val="0"/>
              </a:spcBef>
              <a:spcAft>
                <a:spcPts val="0"/>
              </a:spcAft>
              <a:buNone/>
            </a:pPr>
            <a:r>
              <a:rPr lang="en"/>
              <a:t>The code for the beginners will be writing for them on GitHub</a:t>
            </a:r>
            <a:endParaRPr/>
          </a:p>
          <a:p>
            <a:pPr marL="0" lvl="0" indent="0" algn="l" rtl="0">
              <a:spcBef>
                <a:spcPts val="0"/>
              </a:spcBef>
              <a:spcAft>
                <a:spcPts val="0"/>
              </a:spcAft>
              <a:buNone/>
            </a:pPr>
            <a:endParaRPr/>
          </a:p>
          <a:p>
            <a:pPr marL="0" lvl="0" indent="0" algn="l" rtl="0">
              <a:spcBef>
                <a:spcPts val="0"/>
              </a:spcBef>
              <a:spcAft>
                <a:spcPts val="0"/>
              </a:spcAft>
              <a:buNone/>
            </a:pPr>
            <a:r>
              <a:rPr lang="en"/>
              <a:t>Advanced: </a:t>
            </a:r>
            <a:endParaRPr/>
          </a:p>
          <a:p>
            <a:pPr marL="0" lvl="0" indent="0" algn="l" rtl="0">
              <a:spcBef>
                <a:spcPts val="0"/>
              </a:spcBef>
              <a:spcAft>
                <a:spcPts val="0"/>
              </a:spcAft>
              <a:buNone/>
            </a:pPr>
            <a:r>
              <a:rPr lang="en"/>
              <a:t>I want them to draw a schematic including the Battery as the voltage source, draw a circuit to drive each of the three motor types, have to battery power the microprocessor and and power one of the motor of their choosing. Also, write the program to themselves.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8e2b7536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8e2b7536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yourself Tyler Adam Martinez</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FFFF"/>
        </a:solidFill>
        <a:effectLst/>
      </p:bgPr>
    </p:bg>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FFFFF"/>
        </a:solidFill>
        <a:effectLst/>
      </p:bgPr>
    </p:bg>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8132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Hardware Design</a:t>
            </a:r>
            <a:endParaRPr>
              <a:solidFill>
                <a:srgbClr val="000000"/>
              </a:solidFill>
            </a:endParaRPr>
          </a:p>
          <a:p>
            <a:pPr marL="0" lvl="0" indent="0" algn="l" rtl="0">
              <a:spcBef>
                <a:spcPts val="0"/>
              </a:spcBef>
              <a:spcAft>
                <a:spcPts val="0"/>
              </a:spcAft>
              <a:buNone/>
            </a:pPr>
            <a:r>
              <a:rPr lang="en">
                <a:solidFill>
                  <a:srgbClr val="000000"/>
                </a:solidFill>
              </a:rPr>
              <a:t>Part 1</a:t>
            </a:r>
            <a:endParaRPr>
              <a:solidFill>
                <a:srgbClr val="000000"/>
              </a:solidFill>
            </a:endParaRPr>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UNT Robotics </a:t>
            </a:r>
            <a:endParaRPr>
              <a:solidFill>
                <a:srgbClr val="000000"/>
              </a:solidFill>
            </a:endParaRPr>
          </a:p>
          <a:p>
            <a:pPr marL="0" lvl="0" indent="0" algn="l" rtl="0">
              <a:spcBef>
                <a:spcPts val="0"/>
              </a:spcBef>
              <a:spcAft>
                <a:spcPts val="0"/>
              </a:spcAft>
              <a:buNone/>
            </a:pPr>
            <a:r>
              <a:rPr lang="en">
                <a:solidFill>
                  <a:srgbClr val="000000"/>
                </a:solidFill>
              </a:rPr>
              <a:t>Presentator Tyler Adam Martinez  </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2"/>
          <p:cNvSpPr txBox="1">
            <a:spLocks noGrp="1"/>
          </p:cNvSpPr>
          <p:nvPr>
            <p:ph type="title"/>
          </p:nvPr>
        </p:nvSpPr>
        <p:spPr>
          <a:xfrm>
            <a:off x="853075" y="3864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Single Board Computer</a:t>
            </a:r>
            <a:endParaRPr/>
          </a:p>
        </p:txBody>
      </p:sp>
      <p:sp>
        <p:nvSpPr>
          <p:cNvPr id="204" name="Google Shape;204;p22"/>
          <p:cNvSpPr txBox="1">
            <a:spLocks noGrp="1"/>
          </p:cNvSpPr>
          <p:nvPr>
            <p:ph type="body" idx="1"/>
          </p:nvPr>
        </p:nvSpPr>
        <p:spPr>
          <a:xfrm>
            <a:off x="1172775" y="12373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95959"/>
                </a:solidFill>
                <a:latin typeface="Arial"/>
                <a:ea typeface="Arial"/>
                <a:cs typeface="Arial"/>
                <a:sym typeface="Arial"/>
              </a:rPr>
              <a:t>A SBC is a complete computer built on a single circuit board (PCB), with microprocessor(s), memory, input/output (I/O), etc. </a:t>
            </a:r>
            <a:endParaRPr sz="1800">
              <a:solidFill>
                <a:srgbClr val="595959"/>
              </a:solidFill>
              <a:latin typeface="Arial"/>
              <a:ea typeface="Arial"/>
              <a:cs typeface="Arial"/>
              <a:sym typeface="Arial"/>
            </a:endParaRPr>
          </a:p>
          <a:p>
            <a:pPr marL="2286000" lvl="0" indent="457200" algn="l" rtl="0">
              <a:spcBef>
                <a:spcPts val="1600"/>
              </a:spcBef>
              <a:spcAft>
                <a:spcPts val="0"/>
              </a:spcAft>
              <a:buNone/>
            </a:pPr>
            <a:endParaRPr sz="1800">
              <a:solidFill>
                <a:srgbClr val="595959"/>
              </a:solidFill>
              <a:latin typeface="Arial"/>
              <a:ea typeface="Arial"/>
              <a:cs typeface="Arial"/>
              <a:sym typeface="Arial"/>
            </a:endParaRPr>
          </a:p>
          <a:p>
            <a:pPr marL="457200" lvl="0" indent="457200" algn="l" rtl="0">
              <a:spcBef>
                <a:spcPts val="1600"/>
              </a:spcBef>
              <a:spcAft>
                <a:spcPts val="0"/>
              </a:spcAft>
              <a:buNone/>
            </a:pPr>
            <a:r>
              <a:rPr lang="en" sz="1800">
                <a:solidFill>
                  <a:srgbClr val="595959"/>
                </a:solidFill>
                <a:latin typeface="Arial"/>
                <a:ea typeface="Arial"/>
                <a:cs typeface="Arial"/>
                <a:sym typeface="Arial"/>
              </a:rPr>
              <a:t>Things to look for in a SBC</a:t>
            </a:r>
            <a:endParaRPr sz="1800">
              <a:solidFill>
                <a:srgbClr val="595959"/>
              </a:solidFill>
              <a:latin typeface="Arial"/>
              <a:ea typeface="Arial"/>
              <a:cs typeface="Arial"/>
              <a:sym typeface="Arial"/>
            </a:endParaRPr>
          </a:p>
          <a:p>
            <a:pPr marL="3657600" lvl="0" indent="-342900" algn="l" rtl="0">
              <a:spcBef>
                <a:spcPts val="1600"/>
              </a:spcBef>
              <a:spcAft>
                <a:spcPts val="0"/>
              </a:spcAft>
              <a:buClr>
                <a:srgbClr val="595959"/>
              </a:buClr>
              <a:buSzPts val="1800"/>
              <a:buFont typeface="Arial"/>
              <a:buChar char="●"/>
            </a:pPr>
            <a:r>
              <a:rPr lang="en" sz="1800">
                <a:solidFill>
                  <a:srgbClr val="595959"/>
                </a:solidFill>
                <a:latin typeface="Arial"/>
                <a:ea typeface="Arial"/>
                <a:cs typeface="Arial"/>
                <a:sym typeface="Arial"/>
              </a:rPr>
              <a:t>Logic level(s) </a:t>
            </a:r>
            <a:endParaRPr sz="1800">
              <a:solidFill>
                <a:srgbClr val="595959"/>
              </a:solidFill>
              <a:latin typeface="Arial"/>
              <a:ea typeface="Arial"/>
              <a:cs typeface="Arial"/>
              <a:sym typeface="Arial"/>
            </a:endParaRPr>
          </a:p>
          <a:p>
            <a:pPr marL="3657600" lvl="0" indent="-342900" algn="l" rtl="0">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Cost effective</a:t>
            </a:r>
            <a:endParaRPr sz="1800">
              <a:solidFill>
                <a:srgbClr val="595959"/>
              </a:solidFill>
              <a:latin typeface="Arial"/>
              <a:ea typeface="Arial"/>
              <a:cs typeface="Arial"/>
              <a:sym typeface="Arial"/>
            </a:endParaRPr>
          </a:p>
          <a:p>
            <a:pPr marL="3657600" lvl="0" indent="-342900" algn="l" rtl="0">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Processor, RAM, GPIO ports</a:t>
            </a:r>
            <a:endParaRPr sz="1800">
              <a:solidFill>
                <a:srgbClr val="595959"/>
              </a:solidFill>
              <a:latin typeface="Arial"/>
              <a:ea typeface="Arial"/>
              <a:cs typeface="Arial"/>
              <a:sym typeface="Arial"/>
            </a:endParaRPr>
          </a:p>
          <a:p>
            <a:pPr marL="3657600" lvl="0" indent="-342900" algn="l" rtl="0">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Operating system (Raspbian, Windows, etc) </a:t>
            </a:r>
            <a:endParaRPr sz="1800">
              <a:solidFill>
                <a:srgbClr val="595959"/>
              </a:solidFill>
              <a:latin typeface="Arial"/>
              <a:ea typeface="Arial"/>
              <a:cs typeface="Arial"/>
              <a:sym typeface="Arial"/>
            </a:endParaRPr>
          </a:p>
          <a:p>
            <a:pPr marL="3657600" lvl="0" indent="0" algn="l" rtl="0">
              <a:spcBef>
                <a:spcPts val="1600"/>
              </a:spcBef>
              <a:spcAft>
                <a:spcPts val="0"/>
              </a:spcAft>
              <a:buNone/>
            </a:pPr>
            <a:endParaRPr sz="1800">
              <a:solidFill>
                <a:srgbClr val="595959"/>
              </a:solidFill>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0"/>
              </a:spcAft>
              <a:buNone/>
            </a:pPr>
            <a:endParaRPr sz="1800">
              <a:solidFill>
                <a:srgbClr val="595959"/>
              </a:solidFill>
              <a:latin typeface="Arial"/>
              <a:ea typeface="Arial"/>
              <a:cs typeface="Arial"/>
              <a:sym typeface="Arial"/>
            </a:endParaRPr>
          </a:p>
          <a:p>
            <a:pPr marL="0" lvl="0" indent="0" algn="l" rtl="0">
              <a:spcBef>
                <a:spcPts val="1600"/>
              </a:spcBef>
              <a:spcAft>
                <a:spcPts val="0"/>
              </a:spcAft>
              <a:buNone/>
            </a:pPr>
            <a:endParaRPr sz="1800">
              <a:solidFill>
                <a:srgbClr val="595959"/>
              </a:solidFill>
              <a:latin typeface="Arial"/>
              <a:ea typeface="Arial"/>
              <a:cs typeface="Arial"/>
              <a:sym typeface="Arial"/>
            </a:endParaRPr>
          </a:p>
          <a:p>
            <a:pPr marL="0" lvl="0" indent="0" algn="l" rtl="0">
              <a:spcBef>
                <a:spcPts val="1600"/>
              </a:spcBef>
              <a:spcAft>
                <a:spcPts val="1600"/>
              </a:spcAft>
              <a:buNone/>
            </a:pPr>
            <a:endParaRPr/>
          </a:p>
        </p:txBody>
      </p:sp>
      <p:pic>
        <p:nvPicPr>
          <p:cNvPr id="205" name="Google Shape;205;p22"/>
          <p:cNvPicPr preferRelativeResize="0"/>
          <p:nvPr/>
        </p:nvPicPr>
        <p:blipFill rotWithShape="1">
          <a:blip r:embed="rId3">
            <a:alphaModFix/>
          </a:blip>
          <a:srcRect b="55722"/>
          <a:stretch/>
        </p:blipFill>
        <p:spPr>
          <a:xfrm>
            <a:off x="4689600" y="77250"/>
            <a:ext cx="4078249" cy="1118150"/>
          </a:xfrm>
          <a:prstGeom prst="rect">
            <a:avLst/>
          </a:prstGeom>
          <a:noFill/>
          <a:ln>
            <a:noFill/>
          </a:ln>
        </p:spPr>
      </p:pic>
      <p:pic>
        <p:nvPicPr>
          <p:cNvPr id="206" name="Google Shape;206;p22"/>
          <p:cNvPicPr preferRelativeResize="0"/>
          <p:nvPr/>
        </p:nvPicPr>
        <p:blipFill rotWithShape="1">
          <a:blip r:embed="rId4">
            <a:alphaModFix/>
          </a:blip>
          <a:srcRect l="18834" t="42630" r="11225" b="26713"/>
          <a:stretch/>
        </p:blipFill>
        <p:spPr>
          <a:xfrm>
            <a:off x="1444250" y="3056000"/>
            <a:ext cx="3053550" cy="1338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Microcontroller </a:t>
            </a:r>
            <a:endParaRPr/>
          </a:p>
        </p:txBody>
      </p:sp>
      <p:sp>
        <p:nvSpPr>
          <p:cNvPr id="212" name="Google Shape;212;p23"/>
          <p:cNvSpPr txBox="1">
            <a:spLocks noGrp="1"/>
          </p:cNvSpPr>
          <p:nvPr>
            <p:ph type="body" idx="1"/>
          </p:nvPr>
        </p:nvSpPr>
        <p:spPr>
          <a:xfrm>
            <a:off x="1297500" y="81380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95959"/>
                </a:solidFill>
                <a:latin typeface="Arial"/>
                <a:ea typeface="Arial"/>
                <a:cs typeface="Arial"/>
                <a:sym typeface="Arial"/>
              </a:rPr>
              <a:t>The purpose is to interface between a Single Board computer, and the physical world. </a:t>
            </a:r>
            <a:endParaRPr sz="1800">
              <a:solidFill>
                <a:srgbClr val="595959"/>
              </a:solidFill>
              <a:latin typeface="Arial"/>
              <a:ea typeface="Arial"/>
              <a:cs typeface="Arial"/>
              <a:sym typeface="Arial"/>
            </a:endParaRPr>
          </a:p>
          <a:p>
            <a:pPr marL="0" lvl="0" indent="0" algn="l" rtl="0">
              <a:spcBef>
                <a:spcPts val="1600"/>
              </a:spcBef>
              <a:spcAft>
                <a:spcPts val="0"/>
              </a:spcAft>
              <a:buNone/>
            </a:pPr>
            <a:r>
              <a:rPr lang="en" sz="1800">
                <a:solidFill>
                  <a:srgbClr val="595959"/>
                </a:solidFill>
                <a:latin typeface="Arial"/>
                <a:ea typeface="Arial"/>
                <a:cs typeface="Arial"/>
                <a:sym typeface="Arial"/>
              </a:rPr>
              <a:t>Arduino is a Development Board platform with a Microcontroller (ATMEGA2560 for MEGA), programming interface, accessories connections. </a:t>
            </a:r>
            <a:endParaRPr sz="1800">
              <a:solidFill>
                <a:srgbClr val="595959"/>
              </a:solidFill>
              <a:latin typeface="Arial"/>
              <a:ea typeface="Arial"/>
              <a:cs typeface="Arial"/>
              <a:sym typeface="Arial"/>
            </a:endParaRPr>
          </a:p>
          <a:p>
            <a:pPr marL="0" lvl="0" indent="0" algn="l" rtl="0">
              <a:spcBef>
                <a:spcPts val="1600"/>
              </a:spcBef>
              <a:spcAft>
                <a:spcPts val="1600"/>
              </a:spcAft>
              <a:buNone/>
            </a:pPr>
            <a:r>
              <a:rPr lang="en" sz="1800">
                <a:solidFill>
                  <a:srgbClr val="595959"/>
                </a:solidFill>
                <a:latin typeface="Arial"/>
                <a:ea typeface="Arial"/>
                <a:cs typeface="Arial"/>
                <a:sym typeface="Arial"/>
              </a:rPr>
              <a:t>A Microcontroller is an IC which contains a CPU, RAM, ROM, I/O ports and Communication peripherals </a:t>
            </a:r>
            <a:endParaRPr/>
          </a:p>
        </p:txBody>
      </p:sp>
      <p:pic>
        <p:nvPicPr>
          <p:cNvPr id="213" name="Google Shape;213;p23"/>
          <p:cNvPicPr preferRelativeResize="0"/>
          <p:nvPr/>
        </p:nvPicPr>
        <p:blipFill rotWithShape="1">
          <a:blip r:embed="rId3">
            <a:alphaModFix/>
          </a:blip>
          <a:srcRect t="25014"/>
          <a:stretch/>
        </p:blipFill>
        <p:spPr>
          <a:xfrm>
            <a:off x="1379425" y="3546450"/>
            <a:ext cx="3879175" cy="1523675"/>
          </a:xfrm>
          <a:prstGeom prst="rect">
            <a:avLst/>
          </a:prstGeom>
          <a:noFill/>
          <a:ln>
            <a:noFill/>
          </a:ln>
        </p:spPr>
      </p:pic>
      <p:pic>
        <p:nvPicPr>
          <p:cNvPr id="214" name="Google Shape;214;p23"/>
          <p:cNvPicPr preferRelativeResize="0"/>
          <p:nvPr/>
        </p:nvPicPr>
        <p:blipFill rotWithShape="1">
          <a:blip r:embed="rId4">
            <a:alphaModFix/>
          </a:blip>
          <a:srcRect l="25116"/>
          <a:stretch/>
        </p:blipFill>
        <p:spPr>
          <a:xfrm rot="5400000">
            <a:off x="5947825" y="2711925"/>
            <a:ext cx="1826850" cy="2722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Sensors</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 sz="1800">
                <a:solidFill>
                  <a:srgbClr val="000000"/>
                </a:solidFill>
                <a:latin typeface="Arial"/>
                <a:ea typeface="Arial"/>
                <a:cs typeface="Arial"/>
                <a:sym typeface="Arial"/>
              </a:rPr>
              <a:t>Provide information about your surrounding environment</a:t>
            </a:r>
            <a:endParaRPr sz="1800">
              <a:solidFill>
                <a:srgbClr val="000000"/>
              </a:solidFill>
              <a:latin typeface="Arial"/>
              <a:ea typeface="Arial"/>
              <a:cs typeface="Arial"/>
              <a:sym typeface="Arial"/>
            </a:endParaRPr>
          </a:p>
        </p:txBody>
      </p:sp>
      <p:sp>
        <p:nvSpPr>
          <p:cNvPr id="220" name="Google Shape;220;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a:solidFill>
                  <a:srgbClr val="000000"/>
                </a:solidFill>
              </a:rPr>
              <a:t>Resistive, capacitive, and inductive </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What do I need my robot to do? </a:t>
            </a:r>
            <a:endParaRPr>
              <a:solidFill>
                <a:srgbClr val="000000"/>
              </a:solidFill>
            </a:endParaRPr>
          </a:p>
          <a:p>
            <a:pPr marL="1371600" lvl="1" indent="-298450" algn="l" rtl="0">
              <a:spcBef>
                <a:spcPts val="0"/>
              </a:spcBef>
              <a:spcAft>
                <a:spcPts val="0"/>
              </a:spcAft>
              <a:buClr>
                <a:srgbClr val="000000"/>
              </a:buClr>
              <a:buSzPts val="1100"/>
              <a:buChar char="○"/>
            </a:pPr>
            <a:r>
              <a:rPr lang="en">
                <a:solidFill>
                  <a:srgbClr val="000000"/>
                </a:solidFill>
              </a:rPr>
              <a:t>See</a:t>
            </a:r>
            <a:endParaRPr>
              <a:solidFill>
                <a:srgbClr val="000000"/>
              </a:solidFill>
            </a:endParaRPr>
          </a:p>
          <a:p>
            <a:pPr marL="1371600" lvl="1" indent="-298450" algn="l" rtl="0">
              <a:spcBef>
                <a:spcPts val="0"/>
              </a:spcBef>
              <a:spcAft>
                <a:spcPts val="0"/>
              </a:spcAft>
              <a:buClr>
                <a:srgbClr val="000000"/>
              </a:buClr>
              <a:buSzPts val="1100"/>
              <a:buChar char="○"/>
            </a:pPr>
            <a:r>
              <a:rPr lang="en">
                <a:solidFill>
                  <a:srgbClr val="000000"/>
                </a:solidFill>
              </a:rPr>
              <a:t>Feel</a:t>
            </a:r>
            <a:endParaRPr>
              <a:solidFill>
                <a:srgbClr val="000000"/>
              </a:solidFill>
            </a:endParaRPr>
          </a:p>
          <a:p>
            <a:pPr marL="1371600" lvl="1" indent="-298450" algn="l" rtl="0">
              <a:spcBef>
                <a:spcPts val="0"/>
              </a:spcBef>
              <a:spcAft>
                <a:spcPts val="0"/>
              </a:spcAft>
              <a:buClr>
                <a:srgbClr val="000000"/>
              </a:buClr>
              <a:buSzPts val="1100"/>
              <a:buChar char="○"/>
            </a:pPr>
            <a:r>
              <a:rPr lang="en">
                <a:solidFill>
                  <a:srgbClr val="000000"/>
                </a:solidFill>
              </a:rPr>
              <a:t>Hear</a:t>
            </a:r>
            <a:endParaRPr>
              <a:solidFill>
                <a:srgbClr val="000000"/>
              </a:solidFill>
            </a:endParaRPr>
          </a:p>
          <a:p>
            <a:pPr marL="0" lvl="0" indent="0" algn="l" rtl="0">
              <a:spcBef>
                <a:spcPts val="1600"/>
              </a:spcBef>
              <a:spcAft>
                <a:spcPts val="1600"/>
              </a:spcAft>
              <a:buNone/>
            </a:pPr>
            <a:r>
              <a:rPr lang="en"/>
              <a:t>SenProv</a:t>
            </a:r>
            <a:endParaRPr/>
          </a:p>
        </p:txBody>
      </p:sp>
      <p:pic>
        <p:nvPicPr>
          <p:cNvPr id="221" name="Google Shape;221;p24"/>
          <p:cNvPicPr preferRelativeResize="0"/>
          <p:nvPr/>
        </p:nvPicPr>
        <p:blipFill>
          <a:blip r:embed="rId3">
            <a:alphaModFix/>
          </a:blip>
          <a:stretch>
            <a:fillRect/>
          </a:stretch>
        </p:blipFill>
        <p:spPr>
          <a:xfrm>
            <a:off x="7083837" y="1307846"/>
            <a:ext cx="1483709" cy="1263900"/>
          </a:xfrm>
          <a:prstGeom prst="rect">
            <a:avLst/>
          </a:prstGeom>
          <a:noFill/>
          <a:ln>
            <a:noFill/>
          </a:ln>
        </p:spPr>
      </p:pic>
      <p:pic>
        <p:nvPicPr>
          <p:cNvPr id="222" name="Google Shape;222;p24"/>
          <p:cNvPicPr preferRelativeResize="0"/>
          <p:nvPr/>
        </p:nvPicPr>
        <p:blipFill rotWithShape="1">
          <a:blip r:embed="rId4">
            <a:alphaModFix/>
          </a:blip>
          <a:srcRect b="67477"/>
          <a:stretch/>
        </p:blipFill>
        <p:spPr>
          <a:xfrm>
            <a:off x="750300" y="3047850"/>
            <a:ext cx="6076950" cy="1263900"/>
          </a:xfrm>
          <a:prstGeom prst="rect">
            <a:avLst/>
          </a:prstGeom>
          <a:noFill/>
          <a:ln>
            <a:noFill/>
          </a:ln>
        </p:spPr>
      </p:pic>
      <p:pic>
        <p:nvPicPr>
          <p:cNvPr id="223" name="Google Shape;223;p24"/>
          <p:cNvPicPr preferRelativeResize="0"/>
          <p:nvPr/>
        </p:nvPicPr>
        <p:blipFill>
          <a:blip r:embed="rId5">
            <a:alphaModFix/>
          </a:blip>
          <a:stretch>
            <a:fillRect/>
          </a:stretch>
        </p:blipFill>
        <p:spPr>
          <a:xfrm>
            <a:off x="5654218" y="1500475"/>
            <a:ext cx="1173027" cy="878638"/>
          </a:xfrm>
          <a:prstGeom prst="rect">
            <a:avLst/>
          </a:prstGeom>
          <a:noFill/>
          <a:ln>
            <a:noFill/>
          </a:ln>
        </p:spPr>
      </p:pic>
      <p:pic>
        <p:nvPicPr>
          <p:cNvPr id="224" name="Google Shape;224;p24"/>
          <p:cNvPicPr preferRelativeResize="0"/>
          <p:nvPr/>
        </p:nvPicPr>
        <p:blipFill>
          <a:blip r:embed="rId6">
            <a:alphaModFix/>
          </a:blip>
          <a:stretch>
            <a:fillRect/>
          </a:stretch>
        </p:blipFill>
        <p:spPr>
          <a:xfrm>
            <a:off x="7535769" y="2630894"/>
            <a:ext cx="1031775" cy="1031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Serial Communication </a:t>
            </a:r>
            <a:endParaRPr b="1"/>
          </a:p>
        </p:txBody>
      </p:sp>
      <p:sp>
        <p:nvSpPr>
          <p:cNvPr id="230" name="Google Shape;230;p25"/>
          <p:cNvSpPr txBox="1">
            <a:spLocks noGrp="1"/>
          </p:cNvSpPr>
          <p:nvPr>
            <p:ph type="body" idx="1"/>
          </p:nvPr>
        </p:nvSpPr>
        <p:spPr>
          <a:xfrm>
            <a:off x="1111450" y="3188525"/>
            <a:ext cx="7038900" cy="15384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a:solidFill>
                  <a:schemeClr val="dk1"/>
                </a:solidFill>
              </a:rPr>
              <a:t>Send information one bit at a time</a:t>
            </a:r>
            <a:endParaRPr>
              <a:solidFill>
                <a:schemeClr val="dk1"/>
              </a:solidFill>
            </a:endParaRPr>
          </a:p>
          <a:p>
            <a:pPr marL="457200" lvl="0" indent="-311150" algn="l" rtl="0">
              <a:spcBef>
                <a:spcPts val="0"/>
              </a:spcBef>
              <a:spcAft>
                <a:spcPts val="0"/>
              </a:spcAft>
              <a:buClr>
                <a:schemeClr val="dk1"/>
              </a:buClr>
              <a:buSzPts val="1300"/>
              <a:buChar char="●"/>
            </a:pPr>
            <a:r>
              <a:rPr lang="en">
                <a:solidFill>
                  <a:schemeClr val="dk1"/>
                </a:solidFill>
              </a:rPr>
              <a:t>Most commonly used communication method</a:t>
            </a:r>
            <a:endParaRPr>
              <a:solidFill>
                <a:schemeClr val="dk1"/>
              </a:solidFill>
            </a:endParaRPr>
          </a:p>
          <a:p>
            <a:pPr marL="457200" marR="0" lvl="0" indent="-311150" algn="l" rtl="0">
              <a:lnSpc>
                <a:spcPct val="115000"/>
              </a:lnSpc>
              <a:spcBef>
                <a:spcPts val="0"/>
              </a:spcBef>
              <a:spcAft>
                <a:spcPts val="0"/>
              </a:spcAft>
              <a:buClr>
                <a:schemeClr val="dk1"/>
              </a:buClr>
              <a:buSzPts val="1300"/>
              <a:buChar char="●"/>
            </a:pPr>
            <a:r>
              <a:rPr lang="en">
                <a:solidFill>
                  <a:schemeClr val="dk1"/>
                </a:solidFill>
              </a:rPr>
              <a:t>Most microcontrollers have some form of communication peripheral</a:t>
            </a:r>
            <a:endParaRPr>
              <a:solidFill>
                <a:schemeClr val="dk1"/>
              </a:solidFill>
            </a:endParaRPr>
          </a:p>
          <a:p>
            <a:pPr marL="457200" marR="0" lvl="0" indent="-311150" algn="l" rtl="0">
              <a:lnSpc>
                <a:spcPct val="115000"/>
              </a:lnSpc>
              <a:spcBef>
                <a:spcPts val="0"/>
              </a:spcBef>
              <a:spcAft>
                <a:spcPts val="0"/>
              </a:spcAft>
              <a:buClr>
                <a:schemeClr val="dk1"/>
              </a:buClr>
              <a:buSzPts val="1300"/>
              <a:buChar char="●"/>
            </a:pPr>
            <a:r>
              <a:rPr lang="en">
                <a:solidFill>
                  <a:schemeClr val="dk1"/>
                </a:solidFill>
              </a:rPr>
              <a:t> Allows communication from microcontroller to other devices</a:t>
            </a:r>
            <a:endParaRPr>
              <a:solidFill>
                <a:schemeClr val="dk1"/>
              </a:solidFill>
            </a:endParaRPr>
          </a:p>
          <a:p>
            <a:pPr marL="914400" marR="0" lvl="1" indent="-298450" algn="l" rtl="0">
              <a:lnSpc>
                <a:spcPct val="115000"/>
              </a:lnSpc>
              <a:spcBef>
                <a:spcPts val="0"/>
              </a:spcBef>
              <a:spcAft>
                <a:spcPts val="0"/>
              </a:spcAft>
              <a:buClr>
                <a:schemeClr val="dk1"/>
              </a:buClr>
              <a:buSzPts val="1100"/>
              <a:buChar char="○"/>
            </a:pPr>
            <a:r>
              <a:rPr lang="en">
                <a:solidFill>
                  <a:schemeClr val="dk1"/>
                </a:solidFill>
              </a:rPr>
              <a:t>The type of communication is based on the protocol used</a:t>
            </a:r>
            <a:endParaRPr>
              <a:solidFill>
                <a:schemeClr val="dk1"/>
              </a:solidFill>
            </a:endParaRPr>
          </a:p>
          <a:p>
            <a:pPr marL="914400" marR="0" lvl="1" indent="-298450" algn="l" rtl="0">
              <a:lnSpc>
                <a:spcPct val="115000"/>
              </a:lnSpc>
              <a:spcBef>
                <a:spcPts val="0"/>
              </a:spcBef>
              <a:spcAft>
                <a:spcPts val="0"/>
              </a:spcAft>
              <a:buClr>
                <a:schemeClr val="dk1"/>
              </a:buClr>
              <a:buSzPts val="1100"/>
              <a:buChar char="○"/>
            </a:pPr>
            <a:r>
              <a:rPr lang="en">
                <a:solidFill>
                  <a:schemeClr val="dk1"/>
                </a:solidFill>
              </a:rPr>
              <a:t>Not all microcontrollers have the same protocols</a:t>
            </a:r>
            <a:endParaRPr>
              <a:solidFill>
                <a:schemeClr val="dk1"/>
              </a:solidFill>
            </a:endParaRPr>
          </a:p>
          <a:p>
            <a:pPr marL="457200" marR="0" lvl="0" indent="-311150" algn="l" rtl="0">
              <a:lnSpc>
                <a:spcPct val="115000"/>
              </a:lnSpc>
              <a:spcBef>
                <a:spcPts val="0"/>
              </a:spcBef>
              <a:spcAft>
                <a:spcPts val="0"/>
              </a:spcAft>
              <a:buClr>
                <a:schemeClr val="dk1"/>
              </a:buClr>
              <a:buSzPts val="1300"/>
              <a:buChar char="●"/>
            </a:pPr>
            <a:r>
              <a:rPr lang="en">
                <a:solidFill>
                  <a:schemeClr val="dk1"/>
                </a:solidFill>
              </a:rPr>
              <a:t>Devices must communicate with the same protocol to work together</a:t>
            </a:r>
            <a:endParaRPr>
              <a:solidFill>
                <a:schemeClr val="dk1"/>
              </a:solidFill>
            </a:endParaRPr>
          </a:p>
          <a:p>
            <a:pPr marL="457200" lvl="0" indent="0" algn="l" rtl="0">
              <a:spcBef>
                <a:spcPts val="1600"/>
              </a:spcBef>
              <a:spcAft>
                <a:spcPts val="1600"/>
              </a:spcAft>
              <a:buNone/>
            </a:pPr>
            <a:endParaRPr>
              <a:solidFill>
                <a:schemeClr val="dk1"/>
              </a:solidFill>
            </a:endParaRPr>
          </a:p>
        </p:txBody>
      </p:sp>
      <p:pic>
        <p:nvPicPr>
          <p:cNvPr id="231" name="Google Shape;231;p25"/>
          <p:cNvPicPr preferRelativeResize="0"/>
          <p:nvPr/>
        </p:nvPicPr>
        <p:blipFill rotWithShape="1">
          <a:blip r:embed="rId3">
            <a:alphaModFix/>
          </a:blip>
          <a:srcRect b="6733"/>
          <a:stretch/>
        </p:blipFill>
        <p:spPr>
          <a:xfrm>
            <a:off x="1111450" y="895499"/>
            <a:ext cx="4353826" cy="2141349"/>
          </a:xfrm>
          <a:prstGeom prst="rect">
            <a:avLst/>
          </a:prstGeom>
          <a:noFill/>
          <a:ln>
            <a:noFill/>
          </a:ln>
        </p:spPr>
      </p:pic>
      <p:pic>
        <p:nvPicPr>
          <p:cNvPr id="232" name="Google Shape;232;p25"/>
          <p:cNvPicPr preferRelativeResize="0"/>
          <p:nvPr/>
        </p:nvPicPr>
        <p:blipFill>
          <a:blip r:embed="rId4">
            <a:alphaModFix/>
          </a:blip>
          <a:stretch>
            <a:fillRect/>
          </a:stretch>
        </p:blipFill>
        <p:spPr>
          <a:xfrm>
            <a:off x="6119463" y="895488"/>
            <a:ext cx="2409825" cy="1895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6"/>
          <p:cNvSpPr txBox="1">
            <a:spLocks noGrp="1"/>
          </p:cNvSpPr>
          <p:nvPr>
            <p:ph type="title"/>
          </p:nvPr>
        </p:nvSpPr>
        <p:spPr>
          <a:xfrm>
            <a:off x="1161750" y="3751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Important Concepts</a:t>
            </a:r>
            <a:endParaRPr/>
          </a:p>
        </p:txBody>
      </p:sp>
      <p:pic>
        <p:nvPicPr>
          <p:cNvPr id="238" name="Google Shape;238;p26"/>
          <p:cNvPicPr preferRelativeResize="0"/>
          <p:nvPr/>
        </p:nvPicPr>
        <p:blipFill rotWithShape="1">
          <a:blip r:embed="rId3">
            <a:alphaModFix/>
          </a:blip>
          <a:srcRect b="-7851"/>
          <a:stretch/>
        </p:blipFill>
        <p:spPr>
          <a:xfrm>
            <a:off x="1161750" y="978725"/>
            <a:ext cx="5603350" cy="2419825"/>
          </a:xfrm>
          <a:prstGeom prst="rect">
            <a:avLst/>
          </a:prstGeom>
          <a:noFill/>
          <a:ln>
            <a:noFill/>
          </a:ln>
        </p:spPr>
      </p:pic>
      <p:pic>
        <p:nvPicPr>
          <p:cNvPr id="239" name="Google Shape;239;p26"/>
          <p:cNvPicPr preferRelativeResize="0"/>
          <p:nvPr/>
        </p:nvPicPr>
        <p:blipFill>
          <a:blip r:embed="rId4">
            <a:alphaModFix/>
          </a:blip>
          <a:stretch>
            <a:fillRect/>
          </a:stretch>
        </p:blipFill>
        <p:spPr>
          <a:xfrm>
            <a:off x="1085550" y="3322350"/>
            <a:ext cx="5924550" cy="1371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Serial Communication Protocol: </a:t>
            </a:r>
            <a:r>
              <a:rPr lang="en" sz="1800">
                <a:solidFill>
                  <a:srgbClr val="000000"/>
                </a:solidFill>
                <a:latin typeface="Arial"/>
                <a:ea typeface="Arial"/>
                <a:cs typeface="Arial"/>
                <a:sym typeface="Arial"/>
              </a:rPr>
              <a:t>UART</a:t>
            </a:r>
            <a:endParaRPr>
              <a:solidFill>
                <a:srgbClr val="000000"/>
              </a:solidFill>
            </a:endParaRPr>
          </a:p>
        </p:txBody>
      </p:sp>
      <p:sp>
        <p:nvSpPr>
          <p:cNvPr id="245" name="Google Shape;245;p27"/>
          <p:cNvSpPr txBox="1">
            <a:spLocks noGrp="1"/>
          </p:cNvSpPr>
          <p:nvPr>
            <p:ph type="body" idx="1"/>
          </p:nvPr>
        </p:nvSpPr>
        <p:spPr>
          <a:xfrm>
            <a:off x="3734725" y="2010450"/>
            <a:ext cx="4601700" cy="2468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Transmission speed</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Data length</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Start and End bits </a:t>
            </a:r>
            <a:endParaRPr sz="1800">
              <a:solidFill>
                <a:srgbClr val="000000"/>
              </a:solidFill>
              <a:latin typeface="Arial"/>
              <a:ea typeface="Arial"/>
              <a:cs typeface="Arial"/>
              <a:sym typeface="Arial"/>
            </a:endParaRPr>
          </a:p>
        </p:txBody>
      </p:sp>
      <p:pic>
        <p:nvPicPr>
          <p:cNvPr id="246" name="Google Shape;246;p27"/>
          <p:cNvPicPr preferRelativeResize="0"/>
          <p:nvPr/>
        </p:nvPicPr>
        <p:blipFill>
          <a:blip r:embed="rId3">
            <a:alphaModFix/>
          </a:blip>
          <a:stretch>
            <a:fillRect/>
          </a:stretch>
        </p:blipFill>
        <p:spPr>
          <a:xfrm>
            <a:off x="1186600" y="1893738"/>
            <a:ext cx="2438400" cy="1323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Serial Communication Protocol: </a:t>
            </a:r>
            <a:r>
              <a:rPr lang="en" sz="1800">
                <a:solidFill>
                  <a:srgbClr val="000000"/>
                </a:solidFill>
                <a:latin typeface="Arial"/>
                <a:ea typeface="Arial"/>
                <a:cs typeface="Arial"/>
                <a:sym typeface="Arial"/>
              </a:rPr>
              <a:t>I2C</a:t>
            </a:r>
            <a:endParaRPr/>
          </a:p>
        </p:txBody>
      </p:sp>
      <p:sp>
        <p:nvSpPr>
          <p:cNvPr id="252" name="Google Shape;252;p28"/>
          <p:cNvSpPr txBox="1">
            <a:spLocks noGrp="1"/>
          </p:cNvSpPr>
          <p:nvPr>
            <p:ph type="body" idx="1"/>
          </p:nvPr>
        </p:nvSpPr>
        <p:spPr>
          <a:xfrm>
            <a:off x="799775" y="1567550"/>
            <a:ext cx="75366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Master v. Slave</a:t>
            </a:r>
            <a:endParaRPr sz="1800">
              <a:solidFill>
                <a:srgbClr val="000000"/>
              </a:solidFill>
              <a:latin typeface="Arial"/>
              <a:ea typeface="Arial"/>
              <a:cs typeface="Arial"/>
              <a:sym typeface="Arial"/>
            </a:endParaRPr>
          </a:p>
          <a:p>
            <a:pPr marL="457200" lvl="0" indent="-342900" algn="l" rtl="0">
              <a:spcBef>
                <a:spcPts val="1600"/>
              </a:spcBef>
              <a:spcAft>
                <a:spcPts val="0"/>
              </a:spcAft>
              <a:buClr>
                <a:srgbClr val="000000"/>
              </a:buClr>
              <a:buSzPts val="1800"/>
              <a:buFont typeface="Arial"/>
              <a:buChar char="●"/>
            </a:pPr>
            <a:r>
              <a:rPr lang="en" sz="1800">
                <a:solidFill>
                  <a:srgbClr val="000000"/>
                </a:solidFill>
                <a:latin typeface="Arial"/>
                <a:ea typeface="Arial"/>
                <a:cs typeface="Arial"/>
                <a:sym typeface="Arial"/>
              </a:rPr>
              <a:t>Slave Address</a:t>
            </a:r>
            <a:endParaRPr sz="1800">
              <a:solidFill>
                <a:srgbClr val="000000"/>
              </a:solidFill>
              <a:latin typeface="Arial"/>
              <a:ea typeface="Arial"/>
              <a:cs typeface="Arial"/>
              <a:sym typeface="Arial"/>
            </a:endParaRPr>
          </a:p>
          <a:p>
            <a:pPr marL="457200" lvl="0" indent="-342900" algn="l" rtl="0">
              <a:spcBef>
                <a:spcPts val="1600"/>
              </a:spcBef>
              <a:spcAft>
                <a:spcPts val="0"/>
              </a:spcAft>
              <a:buClr>
                <a:srgbClr val="000000"/>
              </a:buClr>
              <a:buSzPts val="1800"/>
              <a:buFont typeface="Arial"/>
              <a:buChar char="●"/>
            </a:pPr>
            <a:r>
              <a:rPr lang="en" sz="1800">
                <a:solidFill>
                  <a:srgbClr val="000000"/>
                </a:solidFill>
                <a:latin typeface="Arial"/>
                <a:ea typeface="Arial"/>
                <a:cs typeface="Arial"/>
                <a:sym typeface="Arial"/>
              </a:rPr>
              <a:t>Vcc and Common Ground </a:t>
            </a:r>
            <a:endParaRPr sz="1800">
              <a:solidFill>
                <a:srgbClr val="000000"/>
              </a:solidFill>
              <a:latin typeface="Arial"/>
              <a:ea typeface="Arial"/>
              <a:cs typeface="Arial"/>
              <a:sym typeface="Arial"/>
            </a:endParaRPr>
          </a:p>
          <a:p>
            <a:pPr marL="0" lvl="0" indent="0" algn="l" rtl="0">
              <a:spcBef>
                <a:spcPts val="1600"/>
              </a:spcBef>
              <a:spcAft>
                <a:spcPts val="1600"/>
              </a:spcAft>
              <a:buNone/>
            </a:pPr>
            <a:endParaRPr/>
          </a:p>
        </p:txBody>
      </p:sp>
      <p:pic>
        <p:nvPicPr>
          <p:cNvPr id="253" name="Google Shape;253;p28"/>
          <p:cNvPicPr preferRelativeResize="0"/>
          <p:nvPr/>
        </p:nvPicPr>
        <p:blipFill>
          <a:blip r:embed="rId3">
            <a:alphaModFix/>
          </a:blip>
          <a:stretch>
            <a:fillRect/>
          </a:stretch>
        </p:blipFill>
        <p:spPr>
          <a:xfrm>
            <a:off x="4285022" y="1066150"/>
            <a:ext cx="4661000" cy="2251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Serial Communication Protocol: </a:t>
            </a:r>
            <a:r>
              <a:rPr lang="en" sz="1800">
                <a:solidFill>
                  <a:srgbClr val="000000"/>
                </a:solidFill>
                <a:latin typeface="Arial"/>
                <a:ea typeface="Arial"/>
                <a:cs typeface="Arial"/>
                <a:sym typeface="Arial"/>
              </a:rPr>
              <a:t>SPI</a:t>
            </a:r>
            <a:endParaRPr/>
          </a:p>
        </p:txBody>
      </p:sp>
      <p:sp>
        <p:nvSpPr>
          <p:cNvPr id="259" name="Google Shape;259;p29"/>
          <p:cNvSpPr txBox="1">
            <a:spLocks noGrp="1"/>
          </p:cNvSpPr>
          <p:nvPr>
            <p:ph type="body" idx="1"/>
          </p:nvPr>
        </p:nvSpPr>
        <p:spPr>
          <a:xfrm>
            <a:off x="440250" y="1438125"/>
            <a:ext cx="6751500" cy="2739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Master v. Slave</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MOSI and MISO</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SS0, SS1, … , SS(n -1)</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Common Ground</a:t>
            </a:r>
            <a:endParaRPr sz="1800">
              <a:solidFill>
                <a:srgbClr val="000000"/>
              </a:solidFill>
              <a:latin typeface="Arial"/>
              <a:ea typeface="Arial"/>
              <a:cs typeface="Arial"/>
              <a:sym typeface="Arial"/>
            </a:endParaRPr>
          </a:p>
          <a:p>
            <a:pPr marL="457200" lvl="0" indent="0" algn="l" rtl="0">
              <a:spcBef>
                <a:spcPts val="1600"/>
              </a:spcBef>
              <a:spcAft>
                <a:spcPts val="1600"/>
              </a:spcAft>
              <a:buNone/>
            </a:pPr>
            <a:endParaRPr sz="1800">
              <a:solidFill>
                <a:srgbClr val="000000"/>
              </a:solidFill>
              <a:latin typeface="Arial"/>
              <a:ea typeface="Arial"/>
              <a:cs typeface="Arial"/>
              <a:sym typeface="Arial"/>
            </a:endParaRPr>
          </a:p>
        </p:txBody>
      </p:sp>
      <p:pic>
        <p:nvPicPr>
          <p:cNvPr id="260" name="Google Shape;260;p29"/>
          <p:cNvPicPr preferRelativeResize="0"/>
          <p:nvPr/>
        </p:nvPicPr>
        <p:blipFill rotWithShape="1">
          <a:blip r:embed="rId3">
            <a:alphaModFix/>
          </a:blip>
          <a:srcRect/>
          <a:stretch/>
        </p:blipFill>
        <p:spPr>
          <a:xfrm>
            <a:off x="3609388" y="1384500"/>
            <a:ext cx="4924425" cy="2990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0"/>
          <p:cNvSpPr txBox="1">
            <a:spLocks noGrp="1"/>
          </p:cNvSpPr>
          <p:nvPr>
            <p:ph type="title"/>
          </p:nvPr>
        </p:nvSpPr>
        <p:spPr>
          <a:xfrm>
            <a:off x="1145100" y="5461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Bluetooth and How to use it. </a:t>
            </a:r>
            <a:endParaRPr/>
          </a:p>
        </p:txBody>
      </p:sp>
      <p:sp>
        <p:nvSpPr>
          <p:cNvPr id="266" name="Google Shape;266;p30"/>
          <p:cNvSpPr txBox="1">
            <a:spLocks noGrp="1"/>
          </p:cNvSpPr>
          <p:nvPr>
            <p:ph type="body" idx="1"/>
          </p:nvPr>
        </p:nvSpPr>
        <p:spPr>
          <a:xfrm>
            <a:off x="1297500" y="1820950"/>
            <a:ext cx="7038900" cy="2657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a:solidFill>
                  <a:srgbClr val="000000"/>
                </a:solidFill>
              </a:rPr>
              <a:t>Wireless communication protocol </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Devices must be paired</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Bluetooth module</a:t>
            </a:r>
            <a:endParaRPr>
              <a:solidFill>
                <a:srgbClr val="000000"/>
              </a:solidFill>
            </a:endParaRPr>
          </a:p>
        </p:txBody>
      </p:sp>
      <p:pic>
        <p:nvPicPr>
          <p:cNvPr id="267" name="Google Shape;267;p30"/>
          <p:cNvPicPr preferRelativeResize="0"/>
          <p:nvPr/>
        </p:nvPicPr>
        <p:blipFill rotWithShape="1">
          <a:blip r:embed="rId3">
            <a:alphaModFix/>
          </a:blip>
          <a:srcRect l="-1870" r="1870" b="7390"/>
          <a:stretch/>
        </p:blipFill>
        <p:spPr>
          <a:xfrm>
            <a:off x="-68175" y="2999475"/>
            <a:ext cx="3439725" cy="1878825"/>
          </a:xfrm>
          <a:prstGeom prst="rect">
            <a:avLst/>
          </a:prstGeom>
          <a:noFill/>
          <a:ln>
            <a:noFill/>
          </a:ln>
        </p:spPr>
      </p:pic>
      <p:pic>
        <p:nvPicPr>
          <p:cNvPr id="268" name="Google Shape;268;p30"/>
          <p:cNvPicPr preferRelativeResize="0"/>
          <p:nvPr/>
        </p:nvPicPr>
        <p:blipFill>
          <a:blip r:embed="rId4">
            <a:alphaModFix/>
          </a:blip>
          <a:stretch>
            <a:fillRect/>
          </a:stretch>
        </p:blipFill>
        <p:spPr>
          <a:xfrm>
            <a:off x="5934375" y="214888"/>
            <a:ext cx="3028950" cy="1514475"/>
          </a:xfrm>
          <a:prstGeom prst="rect">
            <a:avLst/>
          </a:prstGeom>
          <a:noFill/>
          <a:ln>
            <a:noFill/>
          </a:ln>
        </p:spPr>
      </p:pic>
      <p:pic>
        <p:nvPicPr>
          <p:cNvPr id="269" name="Google Shape;269;p30"/>
          <p:cNvPicPr preferRelativeResize="0"/>
          <p:nvPr/>
        </p:nvPicPr>
        <p:blipFill rotWithShape="1">
          <a:blip r:embed="rId5">
            <a:alphaModFix/>
          </a:blip>
          <a:srcRect l="40280" r="42762"/>
          <a:stretch/>
        </p:blipFill>
        <p:spPr>
          <a:xfrm>
            <a:off x="3552225" y="2999475"/>
            <a:ext cx="980500" cy="1878824"/>
          </a:xfrm>
          <a:prstGeom prst="rect">
            <a:avLst/>
          </a:prstGeom>
          <a:noFill/>
          <a:ln>
            <a:noFill/>
          </a:ln>
        </p:spPr>
      </p:pic>
      <p:pic>
        <p:nvPicPr>
          <p:cNvPr id="270" name="Google Shape;270;p30"/>
          <p:cNvPicPr preferRelativeResize="0"/>
          <p:nvPr/>
        </p:nvPicPr>
        <p:blipFill rotWithShape="1">
          <a:blip r:embed="rId6">
            <a:alphaModFix/>
          </a:blip>
          <a:srcRect l="21850" r="21850"/>
          <a:stretch/>
        </p:blipFill>
        <p:spPr>
          <a:xfrm>
            <a:off x="4408600" y="2953950"/>
            <a:ext cx="1576827" cy="2000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1"/>
          <p:cNvSpPr txBox="1">
            <a:spLocks noGrp="1"/>
          </p:cNvSpPr>
          <p:nvPr>
            <p:ph type="title"/>
          </p:nvPr>
        </p:nvSpPr>
        <p:spPr>
          <a:xfrm>
            <a:off x="996650" y="23601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highlight>
                  <a:schemeClr val="dk1"/>
                </a:highlight>
              </a:rPr>
              <a:t>Let’s read some sensors,  communicate, </a:t>
            </a:r>
            <a:endParaRPr>
              <a:highlight>
                <a:schemeClr val="dk1"/>
              </a:highlight>
            </a:endParaRPr>
          </a:p>
          <a:p>
            <a:pPr marL="0" lvl="0" indent="0" algn="ctr" rtl="0">
              <a:spcBef>
                <a:spcPts val="0"/>
              </a:spcBef>
              <a:spcAft>
                <a:spcPts val="0"/>
              </a:spcAft>
              <a:buNone/>
            </a:pPr>
            <a:r>
              <a:rPr lang="en">
                <a:highlight>
                  <a:schemeClr val="dk1"/>
                </a:highlight>
              </a:rPr>
              <a:t>and then moves some motors !</a:t>
            </a:r>
            <a:endParaRPr>
              <a:highlight>
                <a:schemeClr val="dk1"/>
              </a:highlight>
            </a:endParaRPr>
          </a:p>
        </p:txBody>
      </p:sp>
      <p:sp>
        <p:nvSpPr>
          <p:cNvPr id="276" name="Google Shape;276;p31"/>
          <p:cNvSpPr txBox="1"/>
          <p:nvPr/>
        </p:nvSpPr>
        <p:spPr>
          <a:xfrm>
            <a:off x="1044775" y="538475"/>
            <a:ext cx="5746200" cy="6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t>Hardware Design Workshop part 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Source of Power</a:t>
            </a:r>
            <a:endParaRPr/>
          </a:p>
        </p:txBody>
      </p:sp>
      <p:sp>
        <p:nvSpPr>
          <p:cNvPr id="141" name="Google Shape;141;p14"/>
          <p:cNvSpPr txBox="1">
            <a:spLocks noGrp="1"/>
          </p:cNvSpPr>
          <p:nvPr>
            <p:ph type="body" idx="1"/>
          </p:nvPr>
        </p:nvSpPr>
        <p:spPr>
          <a:xfrm>
            <a:off x="255700" y="1436400"/>
            <a:ext cx="7038900" cy="329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95959"/>
                </a:solidFill>
                <a:latin typeface="Arial"/>
                <a:ea typeface="Arial"/>
                <a:cs typeface="Arial"/>
                <a:sym typeface="Arial"/>
              </a:rPr>
              <a:t>The most common source of power in robotics is a battery. Therefore, being power efficient is a top priority because once the battery dies, the robot dies. </a:t>
            </a:r>
            <a:endParaRPr sz="1800">
              <a:solidFill>
                <a:srgbClr val="595959"/>
              </a:solidFill>
              <a:latin typeface="Arial"/>
              <a:ea typeface="Arial"/>
              <a:cs typeface="Arial"/>
              <a:sym typeface="Arial"/>
            </a:endParaRPr>
          </a:p>
          <a:p>
            <a:pPr marL="0" lvl="0" indent="0" algn="l" rtl="0">
              <a:spcBef>
                <a:spcPts val="1600"/>
              </a:spcBef>
              <a:spcAft>
                <a:spcPts val="0"/>
              </a:spcAft>
              <a:buNone/>
            </a:pPr>
            <a:r>
              <a:rPr lang="en" sz="1800">
                <a:solidFill>
                  <a:srgbClr val="595959"/>
                </a:solidFill>
                <a:latin typeface="Arial"/>
                <a:ea typeface="Arial"/>
                <a:cs typeface="Arial"/>
                <a:sym typeface="Arial"/>
              </a:rPr>
              <a:t>Things to look for in a battery</a:t>
            </a:r>
            <a:endParaRPr sz="1800">
              <a:solidFill>
                <a:srgbClr val="595959"/>
              </a:solidFill>
              <a:latin typeface="Arial"/>
              <a:ea typeface="Arial"/>
              <a:cs typeface="Arial"/>
              <a:sym typeface="Arial"/>
            </a:endParaRPr>
          </a:p>
          <a:p>
            <a:pPr marL="457200" lvl="0" indent="-342900" algn="l" rtl="0">
              <a:spcBef>
                <a:spcPts val="1600"/>
              </a:spcBef>
              <a:spcAft>
                <a:spcPts val="0"/>
              </a:spcAft>
              <a:buClr>
                <a:srgbClr val="595959"/>
              </a:buClr>
              <a:buSzPts val="1800"/>
              <a:buFont typeface="Arial"/>
              <a:buChar char="●"/>
            </a:pPr>
            <a:r>
              <a:rPr lang="en" sz="1800">
                <a:solidFill>
                  <a:srgbClr val="595959"/>
                </a:solidFill>
                <a:latin typeface="Arial"/>
                <a:ea typeface="Arial"/>
                <a:cs typeface="Arial"/>
                <a:sym typeface="Arial"/>
              </a:rPr>
              <a:t>Rechargeable</a:t>
            </a:r>
            <a:endParaRPr sz="1800">
              <a:solidFill>
                <a:srgbClr val="595959"/>
              </a:solidFill>
              <a:latin typeface="Arial"/>
              <a:ea typeface="Arial"/>
              <a:cs typeface="Arial"/>
              <a:sym typeface="Arial"/>
            </a:endParaRPr>
          </a:p>
          <a:p>
            <a:pPr marL="457200" lvl="0" indent="-342900" algn="l" rtl="0">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Cost effective</a:t>
            </a:r>
            <a:endParaRPr sz="1800">
              <a:solidFill>
                <a:srgbClr val="595959"/>
              </a:solidFill>
              <a:latin typeface="Arial"/>
              <a:ea typeface="Arial"/>
              <a:cs typeface="Arial"/>
              <a:sym typeface="Arial"/>
            </a:endParaRPr>
          </a:p>
          <a:p>
            <a:pPr marL="457200" lvl="0" indent="-342900" algn="l" rtl="0">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Voltage level </a:t>
            </a:r>
            <a:endParaRPr sz="1800">
              <a:solidFill>
                <a:srgbClr val="595959"/>
              </a:solidFill>
              <a:latin typeface="Arial"/>
              <a:ea typeface="Arial"/>
              <a:cs typeface="Arial"/>
              <a:sym typeface="Arial"/>
            </a:endParaRPr>
          </a:p>
          <a:p>
            <a:pPr marL="457200" lvl="0" indent="-342900" algn="l" rtl="0">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Current rating</a:t>
            </a:r>
            <a:endParaRPr sz="1800">
              <a:solidFill>
                <a:srgbClr val="595959"/>
              </a:solidFill>
              <a:latin typeface="Arial"/>
              <a:ea typeface="Arial"/>
              <a:cs typeface="Arial"/>
              <a:sym typeface="Arial"/>
            </a:endParaRPr>
          </a:p>
          <a:p>
            <a:pPr marL="457200" lvl="0" indent="-342900" algn="l" rtl="0">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Weight</a:t>
            </a:r>
            <a:endParaRPr sz="1800">
              <a:solidFill>
                <a:srgbClr val="595959"/>
              </a:solidFill>
              <a:latin typeface="Arial"/>
              <a:ea typeface="Arial"/>
              <a:cs typeface="Arial"/>
              <a:sym typeface="Arial"/>
            </a:endParaRPr>
          </a:p>
          <a:p>
            <a:pPr marL="0" lvl="0" indent="0" algn="l" rtl="0">
              <a:spcBef>
                <a:spcPts val="1600"/>
              </a:spcBef>
              <a:spcAft>
                <a:spcPts val="1600"/>
              </a:spcAft>
              <a:buNone/>
            </a:pPr>
            <a:endParaRPr/>
          </a:p>
        </p:txBody>
      </p:sp>
      <p:pic>
        <p:nvPicPr>
          <p:cNvPr id="142" name="Google Shape;142;p14"/>
          <p:cNvPicPr preferRelativeResize="0"/>
          <p:nvPr/>
        </p:nvPicPr>
        <p:blipFill>
          <a:blip r:embed="rId3">
            <a:alphaModFix/>
          </a:blip>
          <a:stretch>
            <a:fillRect/>
          </a:stretch>
        </p:blipFill>
        <p:spPr>
          <a:xfrm>
            <a:off x="5952750" y="2835900"/>
            <a:ext cx="2098851" cy="1680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Distribution:</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
                <a:solidFill>
                  <a:srgbClr val="000000"/>
                </a:solidFill>
                <a:latin typeface="Arial"/>
                <a:ea typeface="Arial"/>
                <a:cs typeface="Arial"/>
                <a:sym typeface="Arial"/>
              </a:rPr>
              <a:t>Converting Logic levels and Stepping down power  </a:t>
            </a:r>
            <a:endParaRPr>
              <a:solidFill>
                <a:srgbClr val="000000"/>
              </a:solidFill>
            </a:endParaRPr>
          </a:p>
        </p:txBody>
      </p:sp>
      <p:sp>
        <p:nvSpPr>
          <p:cNvPr id="148" name="Google Shape;148;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Voltage divider</a:t>
            </a:r>
            <a:endParaRPr sz="1800">
              <a:solidFill>
                <a:srgbClr val="595959"/>
              </a:solidFill>
              <a:latin typeface="Arial"/>
              <a:ea typeface="Arial"/>
              <a:cs typeface="Arial"/>
              <a:sym typeface="Arial"/>
            </a:endParaRPr>
          </a:p>
          <a:p>
            <a:pPr marL="457200" marR="0" lvl="0" indent="-342900" algn="l" rtl="0">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Voltage regulator </a:t>
            </a:r>
            <a:endParaRPr sz="1800">
              <a:solidFill>
                <a:srgbClr val="595959"/>
              </a:solidFill>
              <a:latin typeface="Arial"/>
              <a:ea typeface="Arial"/>
              <a:cs typeface="Arial"/>
              <a:sym typeface="Arial"/>
            </a:endParaRPr>
          </a:p>
          <a:p>
            <a:pPr marL="457200" marR="0" lvl="0" indent="-342900" algn="l" rtl="0">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Buck converter </a:t>
            </a:r>
            <a:endParaRPr sz="1800">
              <a:solidFill>
                <a:srgbClr val="595959"/>
              </a:solidFill>
              <a:latin typeface="Arial"/>
              <a:ea typeface="Arial"/>
              <a:cs typeface="Arial"/>
              <a:sym typeface="Arial"/>
            </a:endParaRPr>
          </a:p>
          <a:p>
            <a:pPr marL="457200" marR="0" lvl="0" indent="-342900" algn="l" rtl="0">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Bidirectional logic converter </a:t>
            </a:r>
            <a:endParaRPr sz="1800">
              <a:solidFill>
                <a:srgbClr val="595959"/>
              </a:solidFill>
              <a:latin typeface="Arial"/>
              <a:ea typeface="Arial"/>
              <a:cs typeface="Arial"/>
              <a:sym typeface="Arial"/>
            </a:endParaRPr>
          </a:p>
          <a:p>
            <a:pPr marL="457200" marR="0" lvl="0" indent="0" algn="l" rtl="0">
              <a:lnSpc>
                <a:spcPct val="115000"/>
              </a:lnSpc>
              <a:spcBef>
                <a:spcPts val="1600"/>
              </a:spcBef>
              <a:spcAft>
                <a:spcPts val="0"/>
              </a:spcAft>
              <a:buNone/>
            </a:pPr>
            <a:endParaRPr sz="1800">
              <a:solidFill>
                <a:srgbClr val="000000"/>
              </a:solidFill>
              <a:latin typeface="Arial"/>
              <a:ea typeface="Arial"/>
              <a:cs typeface="Arial"/>
              <a:sym typeface="Arial"/>
            </a:endParaRPr>
          </a:p>
          <a:p>
            <a:pPr marL="0" marR="0" lvl="0" indent="0" algn="l" rtl="0">
              <a:lnSpc>
                <a:spcPct val="115000"/>
              </a:lnSpc>
              <a:spcBef>
                <a:spcPts val="1600"/>
              </a:spcBef>
              <a:spcAft>
                <a:spcPts val="0"/>
              </a:spcAft>
              <a:buNone/>
            </a:pPr>
            <a:r>
              <a:rPr lang="en" sz="1800">
                <a:solidFill>
                  <a:srgbClr val="000000"/>
                </a:solidFill>
                <a:latin typeface="Arial"/>
                <a:ea typeface="Arial"/>
                <a:cs typeface="Arial"/>
                <a:sym typeface="Arial"/>
              </a:rPr>
              <a:t>Stepping up Voltage</a:t>
            </a:r>
            <a:endParaRPr sz="1800">
              <a:solidFill>
                <a:srgbClr val="595959"/>
              </a:solidFill>
              <a:latin typeface="Arial"/>
              <a:ea typeface="Arial"/>
              <a:cs typeface="Arial"/>
              <a:sym typeface="Arial"/>
            </a:endParaRPr>
          </a:p>
          <a:p>
            <a:pPr marL="457200" marR="0" lvl="0" indent="-342900" algn="l" rtl="0">
              <a:lnSpc>
                <a:spcPct val="115000"/>
              </a:lnSpc>
              <a:spcBef>
                <a:spcPts val="1600"/>
              </a:spcBef>
              <a:spcAft>
                <a:spcPts val="0"/>
              </a:spcAft>
              <a:buClr>
                <a:srgbClr val="595959"/>
              </a:buClr>
              <a:buSzPts val="1800"/>
              <a:buFont typeface="Arial"/>
              <a:buChar char="●"/>
            </a:pPr>
            <a:r>
              <a:rPr lang="en" sz="1800">
                <a:solidFill>
                  <a:srgbClr val="595959"/>
                </a:solidFill>
                <a:latin typeface="Arial"/>
                <a:ea typeface="Arial"/>
                <a:cs typeface="Arial"/>
                <a:sym typeface="Arial"/>
              </a:rPr>
              <a:t>Boost Converter </a:t>
            </a:r>
            <a:endParaRPr sz="1800">
              <a:solidFill>
                <a:srgbClr val="595959"/>
              </a:solidFill>
              <a:latin typeface="Arial"/>
              <a:ea typeface="Arial"/>
              <a:cs typeface="Arial"/>
              <a:sym typeface="Arial"/>
            </a:endParaRPr>
          </a:p>
          <a:p>
            <a:pPr marL="457200" marR="0" lvl="0" indent="0" algn="l" rtl="0">
              <a:lnSpc>
                <a:spcPct val="115000"/>
              </a:lnSpc>
              <a:spcBef>
                <a:spcPts val="1600"/>
              </a:spcBef>
              <a:spcAft>
                <a:spcPts val="1600"/>
              </a:spcAft>
              <a:buNone/>
            </a:pPr>
            <a:endParaRPr sz="1800">
              <a:solidFill>
                <a:srgbClr val="595959"/>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823950" y="2844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The motor types </a:t>
            </a:r>
            <a:endParaRPr/>
          </a:p>
        </p:txBody>
      </p:sp>
      <p:sp>
        <p:nvSpPr>
          <p:cNvPr id="154" name="Google Shape;154;p16"/>
          <p:cNvSpPr txBox="1">
            <a:spLocks noGrp="1"/>
          </p:cNvSpPr>
          <p:nvPr>
            <p:ph type="body" idx="1"/>
          </p:nvPr>
        </p:nvSpPr>
        <p:spPr>
          <a:xfrm>
            <a:off x="262975" y="153110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95959"/>
                </a:solidFill>
                <a:latin typeface="Arial"/>
                <a:ea typeface="Arial"/>
                <a:cs typeface="Arial"/>
                <a:sym typeface="Arial"/>
              </a:rPr>
              <a:t>DC MOTORS- CONTINUOUS Rotation </a:t>
            </a:r>
            <a:endParaRPr sz="1800">
              <a:solidFill>
                <a:srgbClr val="595959"/>
              </a:solidFill>
              <a:latin typeface="Arial"/>
              <a:ea typeface="Arial"/>
              <a:cs typeface="Arial"/>
              <a:sym typeface="Arial"/>
            </a:endParaRPr>
          </a:p>
          <a:p>
            <a:pPr marL="0" lvl="0" indent="0" algn="l" rtl="0">
              <a:spcBef>
                <a:spcPts val="1600"/>
              </a:spcBef>
              <a:spcAft>
                <a:spcPts val="0"/>
              </a:spcAft>
              <a:buNone/>
            </a:pPr>
            <a:r>
              <a:rPr lang="en" sz="1800">
                <a:solidFill>
                  <a:srgbClr val="595959"/>
                </a:solidFill>
                <a:latin typeface="Arial"/>
                <a:ea typeface="Arial"/>
                <a:cs typeface="Arial"/>
                <a:sym typeface="Arial"/>
              </a:rPr>
              <a:t>	On the wheels to move the robot.</a:t>
            </a:r>
            <a:endParaRPr sz="1800">
              <a:solidFill>
                <a:srgbClr val="595959"/>
              </a:solidFill>
              <a:latin typeface="Arial"/>
              <a:ea typeface="Arial"/>
              <a:cs typeface="Arial"/>
              <a:sym typeface="Arial"/>
            </a:endParaRPr>
          </a:p>
          <a:p>
            <a:pPr marL="0" lvl="0" indent="0" algn="l" rtl="0">
              <a:spcBef>
                <a:spcPts val="1600"/>
              </a:spcBef>
              <a:spcAft>
                <a:spcPts val="0"/>
              </a:spcAft>
              <a:buNone/>
            </a:pPr>
            <a:r>
              <a:rPr lang="en" sz="1800">
                <a:solidFill>
                  <a:srgbClr val="595959"/>
                </a:solidFill>
                <a:latin typeface="Arial"/>
                <a:ea typeface="Arial"/>
                <a:cs typeface="Arial"/>
                <a:sym typeface="Arial"/>
              </a:rPr>
              <a:t>STEPPER- Discrete Rotation</a:t>
            </a:r>
            <a:endParaRPr sz="1800">
              <a:solidFill>
                <a:srgbClr val="595959"/>
              </a:solidFill>
              <a:latin typeface="Arial"/>
              <a:ea typeface="Arial"/>
              <a:cs typeface="Arial"/>
              <a:sym typeface="Arial"/>
            </a:endParaRPr>
          </a:p>
          <a:p>
            <a:pPr marL="0" lvl="0" indent="0" algn="l" rtl="0">
              <a:spcBef>
                <a:spcPts val="1600"/>
              </a:spcBef>
              <a:spcAft>
                <a:spcPts val="0"/>
              </a:spcAft>
              <a:buNone/>
            </a:pPr>
            <a:r>
              <a:rPr lang="en" sz="1800">
                <a:solidFill>
                  <a:srgbClr val="595959"/>
                </a:solidFill>
                <a:latin typeface="Arial"/>
                <a:ea typeface="Arial"/>
                <a:cs typeface="Arial"/>
                <a:sym typeface="Arial"/>
              </a:rPr>
              <a:t>	Drive train </a:t>
            </a:r>
            <a:endParaRPr sz="1800">
              <a:solidFill>
                <a:srgbClr val="595959"/>
              </a:solidFill>
              <a:latin typeface="Arial"/>
              <a:ea typeface="Arial"/>
              <a:cs typeface="Arial"/>
              <a:sym typeface="Arial"/>
            </a:endParaRPr>
          </a:p>
          <a:p>
            <a:pPr marL="0" lvl="0" indent="0" algn="l" rtl="0">
              <a:spcBef>
                <a:spcPts val="1600"/>
              </a:spcBef>
              <a:spcAft>
                <a:spcPts val="0"/>
              </a:spcAft>
              <a:buNone/>
            </a:pPr>
            <a:r>
              <a:rPr lang="en" sz="1800">
                <a:solidFill>
                  <a:srgbClr val="595959"/>
                </a:solidFill>
                <a:latin typeface="Arial"/>
                <a:ea typeface="Arial"/>
                <a:cs typeface="Arial"/>
                <a:sym typeface="Arial"/>
              </a:rPr>
              <a:t>SERVO- LINEAR or ROTARY actuator. </a:t>
            </a:r>
            <a:endParaRPr sz="1800">
              <a:solidFill>
                <a:srgbClr val="595959"/>
              </a:solidFill>
              <a:latin typeface="Arial"/>
              <a:ea typeface="Arial"/>
              <a:cs typeface="Arial"/>
              <a:sym typeface="Arial"/>
            </a:endParaRPr>
          </a:p>
          <a:p>
            <a:pPr marL="0" lvl="0" indent="0" algn="l" rtl="0">
              <a:spcBef>
                <a:spcPts val="1600"/>
              </a:spcBef>
              <a:spcAft>
                <a:spcPts val="0"/>
              </a:spcAft>
              <a:buNone/>
            </a:pPr>
            <a:r>
              <a:rPr lang="en" sz="1800">
                <a:solidFill>
                  <a:srgbClr val="595959"/>
                </a:solidFill>
                <a:latin typeface="Arial"/>
                <a:ea typeface="Arial"/>
                <a:cs typeface="Arial"/>
                <a:sym typeface="Arial"/>
              </a:rPr>
              <a:t>	Pulley system </a:t>
            </a:r>
            <a:endParaRPr sz="1800">
              <a:solidFill>
                <a:srgbClr val="595959"/>
              </a:solidFill>
              <a:latin typeface="Arial"/>
              <a:ea typeface="Arial"/>
              <a:cs typeface="Arial"/>
              <a:sym typeface="Arial"/>
            </a:endParaRPr>
          </a:p>
          <a:p>
            <a:pPr marL="0" lvl="0" indent="0" algn="l" rtl="0">
              <a:spcBef>
                <a:spcPts val="1600"/>
              </a:spcBef>
              <a:spcAft>
                <a:spcPts val="1600"/>
              </a:spcAft>
              <a:buNone/>
            </a:pPr>
            <a:endParaRPr/>
          </a:p>
        </p:txBody>
      </p:sp>
      <p:pic>
        <p:nvPicPr>
          <p:cNvPr id="155" name="Google Shape;155;p16"/>
          <p:cNvPicPr preferRelativeResize="0"/>
          <p:nvPr/>
        </p:nvPicPr>
        <p:blipFill>
          <a:blip r:embed="rId3">
            <a:alphaModFix/>
          </a:blip>
          <a:stretch>
            <a:fillRect/>
          </a:stretch>
        </p:blipFill>
        <p:spPr>
          <a:xfrm>
            <a:off x="6097357" y="596800"/>
            <a:ext cx="2799518" cy="2041050"/>
          </a:xfrm>
          <a:prstGeom prst="rect">
            <a:avLst/>
          </a:prstGeom>
          <a:noFill/>
          <a:ln>
            <a:noFill/>
          </a:ln>
        </p:spPr>
      </p:pic>
      <p:pic>
        <p:nvPicPr>
          <p:cNvPr id="156" name="Google Shape;156;p16"/>
          <p:cNvPicPr preferRelativeResize="0"/>
          <p:nvPr/>
        </p:nvPicPr>
        <p:blipFill rotWithShape="1">
          <a:blip r:embed="rId4">
            <a:alphaModFix/>
          </a:blip>
          <a:srcRect t="7740"/>
          <a:stretch/>
        </p:blipFill>
        <p:spPr>
          <a:xfrm>
            <a:off x="3612050" y="0"/>
            <a:ext cx="2651950" cy="1612800"/>
          </a:xfrm>
          <a:prstGeom prst="rect">
            <a:avLst/>
          </a:prstGeom>
          <a:noFill/>
          <a:ln>
            <a:noFill/>
          </a:ln>
        </p:spPr>
      </p:pic>
      <p:pic>
        <p:nvPicPr>
          <p:cNvPr id="157" name="Google Shape;157;p16"/>
          <p:cNvPicPr preferRelativeResize="0"/>
          <p:nvPr/>
        </p:nvPicPr>
        <p:blipFill>
          <a:blip r:embed="rId5">
            <a:alphaModFix/>
          </a:blip>
          <a:stretch>
            <a:fillRect/>
          </a:stretch>
        </p:blipFill>
        <p:spPr>
          <a:xfrm>
            <a:off x="4790400" y="2851977"/>
            <a:ext cx="4106475" cy="21260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DC motor</a:t>
            </a:r>
            <a:endParaRPr>
              <a:solidFill>
                <a:schemeClr val="dk1"/>
              </a:solidFill>
            </a:endParaRPr>
          </a:p>
        </p:txBody>
      </p:sp>
      <p:sp>
        <p:nvSpPr>
          <p:cNvPr id="163" name="Google Shape;163;p17"/>
          <p:cNvSpPr txBox="1">
            <a:spLocks noGrp="1"/>
          </p:cNvSpPr>
          <p:nvPr>
            <p:ph type="body" idx="1"/>
          </p:nvPr>
        </p:nvSpPr>
        <p:spPr>
          <a:xfrm>
            <a:off x="2340600" y="2117150"/>
            <a:ext cx="51408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Brush v. Brushless</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H Bridge v. Electric Speed Controller (ESC)</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Pulse Width Modulation (PWM)</a:t>
            </a:r>
            <a:endParaRPr sz="1800">
              <a:solidFill>
                <a:srgbClr val="000000"/>
              </a:solidFill>
              <a:latin typeface="Arial"/>
              <a:ea typeface="Arial"/>
              <a:cs typeface="Arial"/>
              <a:sym typeface="Arial"/>
            </a:endParaRPr>
          </a:p>
          <a:p>
            <a:pPr marL="457200" lvl="0" indent="0" algn="l" rtl="0">
              <a:spcBef>
                <a:spcPts val="1600"/>
              </a:spcBef>
              <a:spcAft>
                <a:spcPts val="1600"/>
              </a:spcAft>
              <a:buNone/>
            </a:pPr>
            <a:endParaRPr/>
          </a:p>
        </p:txBody>
      </p:sp>
      <p:pic>
        <p:nvPicPr>
          <p:cNvPr id="164" name="Google Shape;164;p17"/>
          <p:cNvPicPr preferRelativeResize="0"/>
          <p:nvPr/>
        </p:nvPicPr>
        <p:blipFill>
          <a:blip r:embed="rId3">
            <a:alphaModFix/>
          </a:blip>
          <a:stretch>
            <a:fillRect/>
          </a:stretch>
        </p:blipFill>
        <p:spPr>
          <a:xfrm>
            <a:off x="140975" y="1476750"/>
            <a:ext cx="2375750" cy="2734975"/>
          </a:xfrm>
          <a:prstGeom prst="rect">
            <a:avLst/>
          </a:prstGeom>
          <a:noFill/>
          <a:ln>
            <a:noFill/>
          </a:ln>
        </p:spPr>
      </p:pic>
      <p:pic>
        <p:nvPicPr>
          <p:cNvPr id="165" name="Google Shape;165;p17"/>
          <p:cNvPicPr preferRelativeResize="0"/>
          <p:nvPr/>
        </p:nvPicPr>
        <p:blipFill rotWithShape="1">
          <a:blip r:embed="rId4">
            <a:alphaModFix/>
          </a:blip>
          <a:srcRect t="38770"/>
          <a:stretch/>
        </p:blipFill>
        <p:spPr>
          <a:xfrm>
            <a:off x="5134875" y="3143400"/>
            <a:ext cx="3881051" cy="1981850"/>
          </a:xfrm>
          <a:prstGeom prst="rect">
            <a:avLst/>
          </a:prstGeom>
          <a:noFill/>
          <a:ln>
            <a:noFill/>
          </a:ln>
        </p:spPr>
      </p:pic>
      <p:pic>
        <p:nvPicPr>
          <p:cNvPr id="166" name="Google Shape;166;p17"/>
          <p:cNvPicPr preferRelativeResize="0"/>
          <p:nvPr/>
        </p:nvPicPr>
        <p:blipFill rotWithShape="1">
          <a:blip r:embed="rId4">
            <a:alphaModFix/>
          </a:blip>
          <a:srcRect l="68269"/>
          <a:stretch/>
        </p:blipFill>
        <p:spPr>
          <a:xfrm>
            <a:off x="7784400" y="1888550"/>
            <a:ext cx="1231526" cy="3236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1297500" y="3175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Stepper motor</a:t>
            </a:r>
            <a:endParaRPr>
              <a:solidFill>
                <a:schemeClr val="dk1"/>
              </a:solidFill>
            </a:endParaRPr>
          </a:p>
        </p:txBody>
      </p:sp>
      <p:sp>
        <p:nvSpPr>
          <p:cNvPr id="172" name="Google Shape;172;p18"/>
          <p:cNvSpPr txBox="1">
            <a:spLocks noGrp="1"/>
          </p:cNvSpPr>
          <p:nvPr>
            <p:ph type="body" idx="1"/>
          </p:nvPr>
        </p:nvSpPr>
        <p:spPr>
          <a:xfrm>
            <a:off x="4651200" y="793200"/>
            <a:ext cx="4088400" cy="3557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Step Angle/Rotation</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Bipolar v. Unipolar</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Wave driving, Full step driving, mircostep driving</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Common Ground</a:t>
            </a:r>
            <a:endParaRPr/>
          </a:p>
        </p:txBody>
      </p:sp>
      <p:pic>
        <p:nvPicPr>
          <p:cNvPr id="173" name="Google Shape;173;p18"/>
          <p:cNvPicPr preferRelativeResize="0"/>
          <p:nvPr/>
        </p:nvPicPr>
        <p:blipFill>
          <a:blip r:embed="rId3">
            <a:alphaModFix/>
          </a:blip>
          <a:stretch>
            <a:fillRect/>
          </a:stretch>
        </p:blipFill>
        <p:spPr>
          <a:xfrm>
            <a:off x="1297500" y="947375"/>
            <a:ext cx="3180899" cy="2259625"/>
          </a:xfrm>
          <a:prstGeom prst="rect">
            <a:avLst/>
          </a:prstGeom>
          <a:noFill/>
          <a:ln>
            <a:noFill/>
          </a:ln>
        </p:spPr>
      </p:pic>
      <p:sp>
        <p:nvSpPr>
          <p:cNvPr id="174" name="Google Shape;174;p18"/>
          <p:cNvSpPr/>
          <p:nvPr/>
        </p:nvSpPr>
        <p:spPr>
          <a:xfrm>
            <a:off x="2462400" y="2692800"/>
            <a:ext cx="864000" cy="187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18"/>
          <p:cNvPicPr preferRelativeResize="0"/>
          <p:nvPr/>
        </p:nvPicPr>
        <p:blipFill rotWithShape="1">
          <a:blip r:embed="rId4">
            <a:alphaModFix/>
          </a:blip>
          <a:srcRect b="5642"/>
          <a:stretch/>
        </p:blipFill>
        <p:spPr>
          <a:xfrm>
            <a:off x="4894995" y="2384550"/>
            <a:ext cx="3942128" cy="2259625"/>
          </a:xfrm>
          <a:prstGeom prst="rect">
            <a:avLst/>
          </a:prstGeom>
          <a:noFill/>
          <a:ln>
            <a:noFill/>
          </a:ln>
        </p:spPr>
      </p:pic>
      <p:pic>
        <p:nvPicPr>
          <p:cNvPr id="176" name="Google Shape;176;p18"/>
          <p:cNvPicPr preferRelativeResize="0"/>
          <p:nvPr/>
        </p:nvPicPr>
        <p:blipFill>
          <a:blip r:embed="rId5">
            <a:alphaModFix/>
          </a:blip>
          <a:stretch>
            <a:fillRect/>
          </a:stretch>
        </p:blipFill>
        <p:spPr>
          <a:xfrm>
            <a:off x="1219200" y="3435600"/>
            <a:ext cx="3324225" cy="1524000"/>
          </a:xfrm>
          <a:prstGeom prst="rect">
            <a:avLst/>
          </a:prstGeom>
          <a:noFill/>
          <a:ln>
            <a:noFill/>
          </a:ln>
        </p:spPr>
      </p:pic>
      <p:pic>
        <p:nvPicPr>
          <p:cNvPr id="177" name="Google Shape;177;p18"/>
          <p:cNvPicPr preferRelativeResize="0"/>
          <p:nvPr/>
        </p:nvPicPr>
        <p:blipFill>
          <a:blip r:embed="rId6">
            <a:alphaModFix/>
          </a:blip>
          <a:stretch>
            <a:fillRect/>
          </a:stretch>
        </p:blipFill>
        <p:spPr>
          <a:xfrm>
            <a:off x="9322225" y="1581155"/>
            <a:ext cx="2440625" cy="185444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Servo motor</a:t>
            </a:r>
            <a:endParaRPr>
              <a:solidFill>
                <a:schemeClr val="dk1"/>
              </a:solidFill>
            </a:endParaRPr>
          </a:p>
        </p:txBody>
      </p:sp>
      <p:sp>
        <p:nvSpPr>
          <p:cNvPr id="183" name="Google Shape;183;p19"/>
          <p:cNvSpPr txBox="1">
            <a:spLocks noGrp="1"/>
          </p:cNvSpPr>
          <p:nvPr>
            <p:ph type="body" idx="1"/>
          </p:nvPr>
        </p:nvSpPr>
        <p:spPr>
          <a:xfrm>
            <a:off x="1225500" y="1116150"/>
            <a:ext cx="70389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Gear Box </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Slight Modification </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Pulse Width Modulation (PWM)</a:t>
            </a:r>
            <a:endParaRPr sz="1800">
              <a:solidFill>
                <a:srgbClr val="000000"/>
              </a:solidFill>
              <a:latin typeface="Arial"/>
              <a:ea typeface="Arial"/>
              <a:cs typeface="Arial"/>
              <a:sym typeface="Arial"/>
            </a:endParaRPr>
          </a:p>
          <a:p>
            <a:pPr marL="0" lvl="0" indent="0" algn="l" rtl="0">
              <a:spcBef>
                <a:spcPts val="1600"/>
              </a:spcBef>
              <a:spcAft>
                <a:spcPts val="1600"/>
              </a:spcAft>
              <a:buNone/>
            </a:pPr>
            <a:endParaRPr/>
          </a:p>
        </p:txBody>
      </p:sp>
      <p:pic>
        <p:nvPicPr>
          <p:cNvPr id="184" name="Google Shape;184;p19"/>
          <p:cNvPicPr preferRelativeResize="0"/>
          <p:nvPr/>
        </p:nvPicPr>
        <p:blipFill>
          <a:blip r:embed="rId3">
            <a:alphaModFix/>
          </a:blip>
          <a:stretch>
            <a:fillRect/>
          </a:stretch>
        </p:blipFill>
        <p:spPr>
          <a:xfrm>
            <a:off x="5253788" y="210975"/>
            <a:ext cx="3705225" cy="2647950"/>
          </a:xfrm>
          <a:prstGeom prst="rect">
            <a:avLst/>
          </a:prstGeom>
          <a:noFill/>
          <a:ln>
            <a:noFill/>
          </a:ln>
        </p:spPr>
      </p:pic>
      <p:pic>
        <p:nvPicPr>
          <p:cNvPr id="185" name="Google Shape;185;p19"/>
          <p:cNvPicPr preferRelativeResize="0"/>
          <p:nvPr/>
        </p:nvPicPr>
        <p:blipFill>
          <a:blip r:embed="rId4">
            <a:alphaModFix/>
          </a:blip>
          <a:stretch>
            <a:fillRect/>
          </a:stretch>
        </p:blipFill>
        <p:spPr>
          <a:xfrm>
            <a:off x="551250" y="2939063"/>
            <a:ext cx="2857500" cy="1857375"/>
          </a:xfrm>
          <a:prstGeom prst="rect">
            <a:avLst/>
          </a:prstGeom>
          <a:noFill/>
          <a:ln>
            <a:noFill/>
          </a:ln>
        </p:spPr>
      </p:pic>
      <p:pic>
        <p:nvPicPr>
          <p:cNvPr id="186" name="Google Shape;186;p19"/>
          <p:cNvPicPr preferRelativeResize="0"/>
          <p:nvPr/>
        </p:nvPicPr>
        <p:blipFill>
          <a:blip r:embed="rId5">
            <a:alphaModFix/>
          </a:blip>
          <a:stretch>
            <a:fillRect/>
          </a:stretch>
        </p:blipFill>
        <p:spPr>
          <a:xfrm>
            <a:off x="3952200" y="2851977"/>
            <a:ext cx="4106475" cy="21260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996650" y="23601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highlight>
                  <a:schemeClr val="dk1"/>
                </a:highlight>
              </a:rPr>
              <a:t>Let’s draw it out,</a:t>
            </a:r>
            <a:endParaRPr>
              <a:highlight>
                <a:schemeClr val="dk1"/>
              </a:highlight>
            </a:endParaRPr>
          </a:p>
          <a:p>
            <a:pPr marL="0" lvl="0" indent="0" algn="ctr" rtl="0">
              <a:spcBef>
                <a:spcPts val="0"/>
              </a:spcBef>
              <a:spcAft>
                <a:spcPts val="0"/>
              </a:spcAft>
              <a:buNone/>
            </a:pPr>
            <a:r>
              <a:rPr lang="en">
                <a:highlight>
                  <a:schemeClr val="dk1"/>
                </a:highlight>
              </a:rPr>
              <a:t>and moves some motors !</a:t>
            </a:r>
            <a:endParaRPr>
              <a:highlight>
                <a:schemeClr val="dk1"/>
              </a:highlight>
            </a:endParaRPr>
          </a:p>
        </p:txBody>
      </p:sp>
      <p:sp>
        <p:nvSpPr>
          <p:cNvPr id="192" name="Google Shape;192;p20"/>
          <p:cNvSpPr txBox="1"/>
          <p:nvPr/>
        </p:nvSpPr>
        <p:spPr>
          <a:xfrm>
            <a:off x="1157275" y="570600"/>
            <a:ext cx="6999900" cy="6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t>Hardware Design Workshop part 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1"/>
          <p:cNvSpPr txBox="1">
            <a:spLocks noGrp="1"/>
          </p:cNvSpPr>
          <p:nvPr>
            <p:ph type="ctrTitle"/>
          </p:nvPr>
        </p:nvSpPr>
        <p:spPr>
          <a:xfrm>
            <a:off x="3537150" y="18132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Hardware Design</a:t>
            </a:r>
            <a:endParaRPr>
              <a:solidFill>
                <a:srgbClr val="000000"/>
              </a:solidFill>
            </a:endParaRPr>
          </a:p>
          <a:p>
            <a:pPr marL="0" lvl="0" indent="0" algn="l" rtl="0">
              <a:spcBef>
                <a:spcPts val="0"/>
              </a:spcBef>
              <a:spcAft>
                <a:spcPts val="0"/>
              </a:spcAft>
              <a:buNone/>
            </a:pPr>
            <a:r>
              <a:rPr lang="en">
                <a:solidFill>
                  <a:srgbClr val="000000"/>
                </a:solidFill>
              </a:rPr>
              <a:t>Part 2</a:t>
            </a:r>
            <a:endParaRPr>
              <a:solidFill>
                <a:srgbClr val="000000"/>
              </a:solidFill>
            </a:endParaRPr>
          </a:p>
        </p:txBody>
      </p:sp>
      <p:sp>
        <p:nvSpPr>
          <p:cNvPr id="198" name="Google Shape;198;p21"/>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UNT Robotics </a:t>
            </a:r>
            <a:endParaRPr>
              <a:solidFill>
                <a:srgbClr val="000000"/>
              </a:solidFill>
            </a:endParaRPr>
          </a:p>
          <a:p>
            <a:pPr marL="0" lvl="0" indent="0" algn="l" rtl="0">
              <a:spcBef>
                <a:spcPts val="0"/>
              </a:spcBef>
              <a:spcAft>
                <a:spcPts val="0"/>
              </a:spcAft>
              <a:buNone/>
            </a:pPr>
            <a:r>
              <a:rPr lang="en">
                <a:solidFill>
                  <a:srgbClr val="000000"/>
                </a:solidFill>
              </a:rPr>
              <a:t>Presentator Tyler Adam Martinez  </a:t>
            </a:r>
            <a:endParaRPr>
              <a:solidFill>
                <a:srgbClr val="000000"/>
              </a:solidFill>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38761D"/>
      </a:lt2>
      <a:accent1>
        <a:srgbClr val="1F6103"/>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1066</Words>
  <Application>Microsoft Office PowerPoint</Application>
  <PresentationFormat>On-screen Show (16:9)</PresentationFormat>
  <Paragraphs>177</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Montserrat</vt:lpstr>
      <vt:lpstr>Lato</vt:lpstr>
      <vt:lpstr>Focus</vt:lpstr>
      <vt:lpstr>Hardware Design Part 1</vt:lpstr>
      <vt:lpstr>Source of Power</vt:lpstr>
      <vt:lpstr>Distribution: Converting Logic levels and Stepping down power  </vt:lpstr>
      <vt:lpstr>The motor types </vt:lpstr>
      <vt:lpstr>DC motor</vt:lpstr>
      <vt:lpstr>Stepper motor</vt:lpstr>
      <vt:lpstr>Servo motor</vt:lpstr>
      <vt:lpstr>Let’s draw it out, and moves some motors !</vt:lpstr>
      <vt:lpstr>Hardware Design Part 2</vt:lpstr>
      <vt:lpstr>Single Board Computer</vt:lpstr>
      <vt:lpstr>Microcontroller </vt:lpstr>
      <vt:lpstr>Sensors Provide information about your surrounding environment</vt:lpstr>
      <vt:lpstr>Serial Communication </vt:lpstr>
      <vt:lpstr>Important Concepts</vt:lpstr>
      <vt:lpstr>Serial Communication Protocol: UART</vt:lpstr>
      <vt:lpstr>Serial Communication Protocol: I2C</vt:lpstr>
      <vt:lpstr>Serial Communication Protocol: SPI</vt:lpstr>
      <vt:lpstr>Bluetooth and How to use it. </vt:lpstr>
      <vt:lpstr>Let’s read some sensors,  communicate,  and then moves some motors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Design Part 1</dc:title>
  <cp:lastModifiedBy>Tyler Martinez</cp:lastModifiedBy>
  <cp:revision>1</cp:revision>
  <dcterms:modified xsi:type="dcterms:W3CDTF">2019-11-17T05:31:59Z</dcterms:modified>
</cp:coreProperties>
</file>